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58"/>
  </p:notesMasterIdLst>
  <p:sldIdLst>
    <p:sldId id="352" r:id="rId2"/>
    <p:sldId id="324" r:id="rId3"/>
    <p:sldId id="410" r:id="rId4"/>
    <p:sldId id="411" r:id="rId5"/>
    <p:sldId id="412" r:id="rId6"/>
    <p:sldId id="413" r:id="rId7"/>
    <p:sldId id="414" r:id="rId8"/>
    <p:sldId id="415" r:id="rId9"/>
    <p:sldId id="389" r:id="rId10"/>
    <p:sldId id="390" r:id="rId11"/>
    <p:sldId id="391" r:id="rId12"/>
    <p:sldId id="319" r:id="rId13"/>
    <p:sldId id="395" r:id="rId14"/>
    <p:sldId id="350" r:id="rId15"/>
    <p:sldId id="341" r:id="rId16"/>
    <p:sldId id="396" r:id="rId17"/>
    <p:sldId id="397" r:id="rId18"/>
    <p:sldId id="344" r:id="rId19"/>
    <p:sldId id="343" r:id="rId20"/>
    <p:sldId id="333" r:id="rId21"/>
    <p:sldId id="392" r:id="rId22"/>
    <p:sldId id="393" r:id="rId23"/>
    <p:sldId id="394" r:id="rId24"/>
    <p:sldId id="301" r:id="rId25"/>
    <p:sldId id="267" r:id="rId26"/>
    <p:sldId id="275" r:id="rId27"/>
    <p:sldId id="355" r:id="rId28"/>
    <p:sldId id="356" r:id="rId29"/>
    <p:sldId id="357" r:id="rId30"/>
    <p:sldId id="354" r:id="rId31"/>
    <p:sldId id="377" r:id="rId32"/>
    <p:sldId id="403" r:id="rId33"/>
    <p:sldId id="404" r:id="rId34"/>
    <p:sldId id="405" r:id="rId35"/>
    <p:sldId id="406" r:id="rId36"/>
    <p:sldId id="416" r:id="rId37"/>
    <p:sldId id="379" r:id="rId38"/>
    <p:sldId id="380" r:id="rId39"/>
    <p:sldId id="381" r:id="rId40"/>
    <p:sldId id="318" r:id="rId41"/>
    <p:sldId id="340" r:id="rId42"/>
    <p:sldId id="398" r:id="rId43"/>
    <p:sldId id="399" r:id="rId44"/>
    <p:sldId id="400" r:id="rId45"/>
    <p:sldId id="401" r:id="rId46"/>
    <p:sldId id="346" r:id="rId47"/>
    <p:sldId id="347" r:id="rId48"/>
    <p:sldId id="349" r:id="rId49"/>
    <p:sldId id="351" r:id="rId50"/>
    <p:sldId id="348" r:id="rId51"/>
    <p:sldId id="409" r:id="rId52"/>
    <p:sldId id="312" r:id="rId53"/>
    <p:sldId id="332" r:id="rId54"/>
    <p:sldId id="408" r:id="rId55"/>
    <p:sldId id="407" r:id="rId56"/>
    <p:sldId id="353" r:id="rId5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leitung" id="{89D6D21E-D385-453F-94E6-CDE967A9F97F}">
          <p14:sldIdLst>
            <p14:sldId id="352"/>
          </p14:sldIdLst>
        </p14:section>
        <p14:section name="News, News, News" id="{65166838-EA62-4483-9699-20D33B35B871}">
          <p14:sldIdLst>
            <p14:sldId id="324"/>
            <p14:sldId id="410"/>
            <p14:sldId id="411"/>
            <p14:sldId id="412"/>
            <p14:sldId id="413"/>
            <p14:sldId id="414"/>
            <p14:sldId id="415"/>
            <p14:sldId id="389"/>
            <p14:sldId id="390"/>
            <p14:sldId id="391"/>
          </p14:sldIdLst>
        </p14:section>
        <p14:section name="IDEM" id="{F0D9B8D4-6C1F-48E8-892C-F8EA4C856846}">
          <p14:sldIdLst>
            <p14:sldId id="319"/>
            <p14:sldId id="395"/>
            <p14:sldId id="350"/>
            <p14:sldId id="341"/>
            <p14:sldId id="396"/>
            <p14:sldId id="397"/>
            <p14:sldId id="344"/>
            <p14:sldId id="343"/>
          </p14:sldIdLst>
        </p14:section>
        <p14:section name="Blue Zones" id="{97136F9D-CA91-46B2-9941-74DD96499BD2}">
          <p14:sldIdLst>
            <p14:sldId id="333"/>
            <p14:sldId id="392"/>
            <p14:sldId id="393"/>
            <p14:sldId id="394"/>
          </p14:sldIdLst>
        </p14:section>
        <p14:section name="KI, Kunst und Illusion - Teil 1" id="{A7D2CF45-99B5-4606-91E8-F46B6BAC61CB}">
          <p14:sldIdLst>
            <p14:sldId id="301"/>
            <p14:sldId id="267"/>
            <p14:sldId id="275"/>
            <p14:sldId id="355"/>
            <p14:sldId id="356"/>
            <p14:sldId id="357"/>
          </p14:sldIdLst>
        </p14:section>
        <p14:section name="PAUSE" id="{1B681C45-8921-4876-91DD-37FE20D1202C}">
          <p14:sldIdLst>
            <p14:sldId id="354"/>
          </p14:sldIdLst>
        </p14:section>
        <p14:section name="KI, Kunst und Illusuion - Teil 2" id="{D08B7B89-89E3-475C-A457-69BCE9EB59C7}">
          <p14:sldIdLst>
            <p14:sldId id="377"/>
            <p14:sldId id="403"/>
            <p14:sldId id="404"/>
            <p14:sldId id="405"/>
            <p14:sldId id="406"/>
            <p14:sldId id="416"/>
            <p14:sldId id="379"/>
            <p14:sldId id="380"/>
            <p14:sldId id="381"/>
            <p14:sldId id="318"/>
          </p14:sldIdLst>
        </p14:section>
        <p14:section name="Ende der Geschichte-Illusion" id="{E940C6E6-B2C9-4C2E-B744-8F10695DD3E7}">
          <p14:sldIdLst>
            <p14:sldId id="340"/>
            <p14:sldId id="398"/>
            <p14:sldId id="399"/>
            <p14:sldId id="400"/>
            <p14:sldId id="401"/>
          </p14:sldIdLst>
        </p14:section>
        <p14:section name="Kurioses" id="{30F54FD5-3C0E-4E3B-A9E8-EC51F037ADED}">
          <p14:sldIdLst>
            <p14:sldId id="346"/>
            <p14:sldId id="347"/>
            <p14:sldId id="349"/>
            <p14:sldId id="351"/>
            <p14:sldId id="348"/>
            <p14:sldId id="409"/>
          </p14:sldIdLst>
        </p14:section>
        <p14:section name="Quellen" id="{D41EE365-16F0-4F78-A09E-FC1F53C07E53}">
          <p14:sldIdLst>
            <p14:sldId id="312"/>
            <p14:sldId id="332"/>
            <p14:sldId id="408"/>
          </p14:sldIdLst>
        </p14:section>
        <p14:section name="Hausmeisterliches" id="{304CD7B7-5C7A-491C-AB81-2C81378AD7E7}">
          <p14:sldIdLst>
            <p14:sldId id="407"/>
            <p14:sldId id="35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33CC33"/>
    <a:srgbClr val="FF0000"/>
    <a:srgbClr val="FF3300"/>
    <a:srgbClr val="FFFF00"/>
    <a:srgbClr val="64B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75949" autoAdjust="0"/>
  </p:normalViewPr>
  <p:slideViewPr>
    <p:cSldViewPr snapToGrid="0">
      <p:cViewPr varScale="1">
        <p:scale>
          <a:sx n="105" d="100"/>
          <a:sy n="105" d="100"/>
        </p:scale>
        <p:origin x="490" y="3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51C31-A0E0-41BB-A952-CED504C0FD2A}" type="datetimeFigureOut">
              <a:rPr lang="de-CH" smtClean="0"/>
              <a:t>21.05.2025</a:t>
            </a:fld>
            <a:endParaRPr lang="de-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DE8BD-C77B-44CD-AD6A-748213750AF2}" type="slidenum">
              <a:rPr lang="de-CH" smtClean="0"/>
              <a:t>‹#›</a:t>
            </a:fld>
            <a:endParaRPr lang="de-CH"/>
          </a:p>
        </p:txBody>
      </p:sp>
    </p:spTree>
    <p:extLst>
      <p:ext uri="{BB962C8B-B14F-4D97-AF65-F5344CB8AC3E}">
        <p14:creationId xmlns:p14="http://schemas.microsoft.com/office/powerpoint/2010/main" val="1379932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3</a:t>
            </a:fld>
            <a:endParaRPr lang="de-CH"/>
          </a:p>
        </p:txBody>
      </p:sp>
    </p:spTree>
    <p:extLst>
      <p:ext uri="{BB962C8B-B14F-4D97-AF65-F5344CB8AC3E}">
        <p14:creationId xmlns:p14="http://schemas.microsoft.com/office/powerpoint/2010/main" val="54562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38</a:t>
            </a:fld>
            <a:endParaRPr lang="de-CH"/>
          </a:p>
        </p:txBody>
      </p:sp>
    </p:spTree>
    <p:extLst>
      <p:ext uri="{BB962C8B-B14F-4D97-AF65-F5344CB8AC3E}">
        <p14:creationId xmlns:p14="http://schemas.microsoft.com/office/powerpoint/2010/main" val="2600600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50</a:t>
            </a:fld>
            <a:endParaRPr lang="de-CH"/>
          </a:p>
        </p:txBody>
      </p:sp>
    </p:spTree>
    <p:extLst>
      <p:ext uri="{BB962C8B-B14F-4D97-AF65-F5344CB8AC3E}">
        <p14:creationId xmlns:p14="http://schemas.microsoft.com/office/powerpoint/2010/main" val="4287361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26950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de-CH" noProof="0"/>
              <a:t>Click </a:t>
            </a:r>
            <a:r>
              <a:rPr lang="de-CH" noProof="0" dirty="0" err="1"/>
              <a:t>to</a:t>
            </a:r>
            <a:r>
              <a:rPr lang="de-CH" noProof="0" dirty="0"/>
              <a:t> </a:t>
            </a:r>
            <a:r>
              <a:rPr lang="de-CH" noProof="0" dirty="0" err="1"/>
              <a:t>edit</a:t>
            </a:r>
            <a:r>
              <a:rPr lang="de-CH" noProof="0" dirty="0"/>
              <a:t> Master title style</a:t>
            </a:r>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noAutofit/>
          </a:bodyPr>
          <a:lstStyle/>
          <a:p>
            <a:pPr lvl="0"/>
            <a:r>
              <a:rPr lang="de-CH" noProof="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9" name="Slide Number Placeholder 8">
            <a:extLst>
              <a:ext uri="{FF2B5EF4-FFF2-40B4-BE49-F238E27FC236}">
                <a16:creationId xmlns:a16="http://schemas.microsoft.com/office/drawing/2014/main" id="{D85B159A-FA13-9DE0-39D3-E56BCC1D41C6}"/>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97404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0EDCEDA8-9746-60E2-22D5-CC2F7996F9AB}"/>
              </a:ext>
            </a:extLst>
          </p:cNvPr>
          <p:cNvSpPr>
            <a:spLocks noGrp="1"/>
          </p:cNvSpPr>
          <p:nvPr>
            <p:ph type="dt" sz="half" idx="10"/>
          </p:nvPr>
        </p:nvSpPr>
        <p:spPr>
          <a:xfrm rot="5400000">
            <a:off x="10469432" y="4804672"/>
            <a:ext cx="2653508" cy="365125"/>
          </a:xfrm>
          <a:prstGeom prst="rect">
            <a:avLst/>
          </a:prstGeom>
        </p:spPr>
        <p:txBody>
          <a:bodyPr/>
          <a:lstStyle/>
          <a:p>
            <a:fld id="{D6D27117-960A-4425-9034-E4701464B4F3}" type="datetime1">
              <a:rPr lang="en-US" smtClean="0"/>
              <a:t>5/21/2025</a:t>
            </a:fld>
            <a:endParaRPr lang="en-US"/>
          </a:p>
        </p:txBody>
      </p:sp>
      <p:sp>
        <p:nvSpPr>
          <p:cNvPr id="9" name="Footer Placeholder 8">
            <a:extLst>
              <a:ext uri="{FF2B5EF4-FFF2-40B4-BE49-F238E27FC236}">
                <a16:creationId xmlns:a16="http://schemas.microsoft.com/office/drawing/2014/main" id="{20C1468B-0B78-6F06-9898-52A5D5A5182B}"/>
              </a:ext>
            </a:extLst>
          </p:cNvPr>
          <p:cNvSpPr>
            <a:spLocks noGrp="1"/>
          </p:cNvSpPr>
          <p:nvPr>
            <p:ph type="ftr" sz="quarter" idx="11"/>
          </p:nvPr>
        </p:nvSpPr>
        <p:spPr>
          <a:xfrm>
            <a:off x="8627802" y="6390008"/>
            <a:ext cx="2885686" cy="365125"/>
          </a:xfrm>
          <a:prstGeom prst="rect">
            <a:avLst/>
          </a:prstGeom>
        </p:spPr>
        <p:txBody>
          <a:bodyPr/>
          <a:lstStyle/>
          <a:p>
            <a:r>
              <a:rPr lang="en-US"/>
              <a:t>KoMi Event – Künstliche Intelligenz</a:t>
            </a:r>
            <a:endParaRPr lang="en-US" dirty="0"/>
          </a:p>
        </p:txBody>
      </p:sp>
      <p:sp>
        <p:nvSpPr>
          <p:cNvPr id="11" name="Slide Number Placeholder 10">
            <a:extLst>
              <a:ext uri="{FF2B5EF4-FFF2-40B4-BE49-F238E27FC236}">
                <a16:creationId xmlns:a16="http://schemas.microsoft.com/office/drawing/2014/main" id="{16BF6AA8-D431-58D7-6FFA-B45F219F1B61}"/>
              </a:ext>
            </a:extLst>
          </p:cNvPr>
          <p:cNvSpPr>
            <a:spLocks noGrp="1"/>
          </p:cNvSpPr>
          <p:nvPr>
            <p:ph type="sldNum" sz="quarter" idx="12"/>
          </p:nvPr>
        </p:nvSpPr>
        <p:spPr/>
        <p:txBody>
          <a:bodyPr/>
          <a:lstStyle/>
          <a:p>
            <a:fld id="{5A33CB2A-1702-4C1D-9CC4-8D472D39F19E}" type="slidenum">
              <a:rPr lang="en-US" smtClean="0"/>
              <a:t>‹#›</a:t>
            </a:fld>
            <a:endParaRPr lang="en-US"/>
          </a:p>
        </p:txBody>
      </p:sp>
      <p:sp>
        <p:nvSpPr>
          <p:cNvPr id="12" name="Freeform: Shape 11">
            <a:extLst>
              <a:ext uri="{FF2B5EF4-FFF2-40B4-BE49-F238E27FC236}">
                <a16:creationId xmlns:a16="http://schemas.microsoft.com/office/drawing/2014/main" id="{28FD5A35-F08B-B931-1328-643245FAE3D6}"/>
              </a:ext>
              <a:ext uri="{C183D7F6-B498-43B3-948B-1728B52AA6E4}">
                <adec:decorative xmlns:adec="http://schemas.microsoft.com/office/drawing/2017/decorative" val="1"/>
              </a:ext>
            </a:extLst>
          </p:cNvPr>
          <p:cNvSpPr/>
          <p:nvPr userDrawn="1"/>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31919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528761" y="369737"/>
            <a:ext cx="11143753" cy="53671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528762" y="1089329"/>
            <a:ext cx="5347519" cy="5224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4" y="1089329"/>
            <a:ext cx="5322719" cy="5224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a:extLst>
              <a:ext uri="{FF2B5EF4-FFF2-40B4-BE49-F238E27FC236}">
                <a16:creationId xmlns:a16="http://schemas.microsoft.com/office/drawing/2014/main" id="{4A03565A-AFD4-AF78-18C3-7355F2DF8E5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706355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115A1BF-7BB3-F2E7-B6A6-AC8DA7192FD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78587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85353"/>
            <a:ext cx="5980112" cy="5228636"/>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520810" y="1085353"/>
            <a:ext cx="4251215" cy="5228636"/>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0">
            <a:extLst>
              <a:ext uri="{FF2B5EF4-FFF2-40B4-BE49-F238E27FC236}">
                <a16:creationId xmlns:a16="http://schemas.microsoft.com/office/drawing/2014/main" id="{10F67DA6-2A73-D253-E6D4-0F844DE15967}"/>
              </a:ext>
            </a:extLst>
          </p:cNvPr>
          <p:cNvSpPr>
            <a:spLocks noGrp="1"/>
          </p:cNvSpPr>
          <p:nvPr>
            <p:ph type="title"/>
          </p:nvPr>
        </p:nvSpPr>
        <p:spPr/>
        <p:txBody>
          <a:bodyPr/>
          <a:lstStyle/>
          <a:p>
            <a:r>
              <a:rPr lang="en-US"/>
              <a:t>Click to edit Master title style</a:t>
            </a:r>
            <a:endParaRPr lang="de-CH"/>
          </a:p>
        </p:txBody>
      </p:sp>
      <p:sp>
        <p:nvSpPr>
          <p:cNvPr id="20" name="Slide Number Placeholder 19">
            <a:extLst>
              <a:ext uri="{FF2B5EF4-FFF2-40B4-BE49-F238E27FC236}">
                <a16:creationId xmlns:a16="http://schemas.microsoft.com/office/drawing/2014/main" id="{DFD119BC-E653-87F5-D8FB-05114C8568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773042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520810" y="369737"/>
            <a:ext cx="11163632" cy="540687"/>
          </a:xfrm>
          <a:prstGeom prst="rect">
            <a:avLst/>
          </a:prstGeom>
        </p:spPr>
        <p:txBody>
          <a:bodyPr vert="horz" lIns="91440" tIns="45720" rIns="91440" bIns="45720" rtlCol="0" anchor="t">
            <a:no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516098" y="1093305"/>
            <a:ext cx="11159803" cy="5220684"/>
          </a:xfrm>
          <a:prstGeom prst="rect">
            <a:avLst/>
          </a:prstGeom>
        </p:spPr>
        <p:txBody>
          <a:bodyPr vert="horz" lIns="91440" tIns="45720" rIns="91440" bIns="45720" rtlCol="0">
            <a:noAutofit/>
          </a:body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513488" y="6390008"/>
            <a:ext cx="473207" cy="365125"/>
          </a:xfrm>
          <a:prstGeom prst="rect">
            <a:avLst/>
          </a:prstGeom>
        </p:spPr>
        <p:txBody>
          <a:bodyPr vert="horz" lIns="91440" tIns="45720" rIns="91440" bIns="45720" rtlCol="0" anchor="ctr"/>
          <a:lstStyle>
            <a:lvl1pPr algn="r">
              <a:defRPr sz="1100" b="0">
                <a:solidFill>
                  <a:schemeClr val="tx1"/>
                </a:solidFill>
              </a:defRPr>
            </a:lvl1pPr>
          </a:lstStyle>
          <a:p>
            <a:fld id="{5A33CB2A-1702-4C1D-9CC4-8D472D39F19E}" type="slidenum">
              <a:rPr lang="en-US" smtClean="0"/>
              <a:pPr/>
              <a:t>‹#›</a:t>
            </a:fld>
            <a:endParaRPr lang="en-US" dirty="0"/>
          </a:p>
        </p:txBody>
      </p:sp>
      <p:pic>
        <p:nvPicPr>
          <p:cNvPr id="8" name="Picture 7" descr="A silhouette of a person and person&#10;&#10;Description automatically generated">
            <a:extLst>
              <a:ext uri="{FF2B5EF4-FFF2-40B4-BE49-F238E27FC236}">
                <a16:creationId xmlns:a16="http://schemas.microsoft.com/office/drawing/2014/main" id="{7AFEF34E-105A-33A1-9E8C-194422EE781A}"/>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11135802" y="0"/>
            <a:ext cx="1056198" cy="911206"/>
          </a:xfrm>
          <a:prstGeom prst="rect">
            <a:avLst/>
          </a:prstGeom>
        </p:spPr>
      </p:pic>
      <p:sp>
        <p:nvSpPr>
          <p:cNvPr id="9" name="TextBox 8">
            <a:extLst>
              <a:ext uri="{FF2B5EF4-FFF2-40B4-BE49-F238E27FC236}">
                <a16:creationId xmlns:a16="http://schemas.microsoft.com/office/drawing/2014/main" id="{2376B1B6-6E5B-A459-B03E-9B20CB46E043}"/>
              </a:ext>
            </a:extLst>
          </p:cNvPr>
          <p:cNvSpPr txBox="1"/>
          <p:nvPr userDrawn="1"/>
        </p:nvSpPr>
        <p:spPr>
          <a:xfrm>
            <a:off x="11169916" y="671434"/>
            <a:ext cx="1091966" cy="276999"/>
          </a:xfrm>
          <a:prstGeom prst="rect">
            <a:avLst/>
          </a:prstGeom>
          <a:noFill/>
        </p:spPr>
        <p:txBody>
          <a:bodyPr wrap="none" rtlCol="0">
            <a:spAutoFit/>
          </a:bodyPr>
          <a:lstStyle/>
          <a:p>
            <a:r>
              <a:rPr lang="en-US" sz="1200" b="1" dirty="0" err="1">
                <a:solidFill>
                  <a:srgbClr val="92D050"/>
                </a:solidFill>
              </a:rPr>
              <a:t>KoMi</a:t>
            </a:r>
            <a:r>
              <a:rPr lang="en-US" sz="1200" b="1" dirty="0">
                <a:solidFill>
                  <a:srgbClr val="92D050"/>
                </a:solidFill>
              </a:rPr>
              <a:t> Soirée</a:t>
            </a:r>
            <a:endParaRPr lang="de-CH" sz="1200" b="1" dirty="0">
              <a:solidFill>
                <a:srgbClr val="92D050"/>
              </a:solidFill>
            </a:endParaRPr>
          </a:p>
        </p:txBody>
      </p:sp>
    </p:spTree>
    <p:extLst>
      <p:ext uri="{BB962C8B-B14F-4D97-AF65-F5344CB8AC3E}">
        <p14:creationId xmlns:p14="http://schemas.microsoft.com/office/powerpoint/2010/main" val="204230615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88" r:id="rId5"/>
    <p:sldLayoutId id="2147483689" r:id="rId6"/>
  </p:sldLayoutIdLs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tel:+41%2055%20285%2052%2005" TargetMode="External"/><Relationship Id="rId3" Type="http://schemas.openxmlformats.org/officeDocument/2006/relationships/hyperlink" Target="https://www.h-och.ch/pflege-therapeutische-dienste/fachbereiche/idem-im-dienste-eines-mitmenschen/" TargetMode="External"/><Relationship Id="rId7" Type="http://schemas.openxmlformats.org/officeDocument/2006/relationships/hyperlink" Target="mailto:rita.hausammann@h-och.ch" TargetMode="Externa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hyperlink" Target="tel:+41%2071%20494%2015%2088" TargetMode="External"/><Relationship Id="rId5" Type="http://schemas.openxmlformats.org/officeDocument/2006/relationships/hyperlink" Target="mailto:pascale.treichler@h-och.ch" TargetMode="External"/><Relationship Id="rId4" Type="http://schemas.openxmlformats.org/officeDocument/2006/relationships/hyperlink" Target="tel:+41%2071%20757%2047%2098" TargetMode="External"/><Relationship Id="rId9" Type="http://schemas.openxmlformats.org/officeDocument/2006/relationships/hyperlink" Target="mailto:natascha.lucca@h-och.ch"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de/vectors/grippe-fieber-k%C3%A4lte-bett-krankheit-156098/" TargetMode="External"/><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hyperlink" Target="https://svgsilh.com/de/ff5722/image/304919.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de/herz-gesundheit-puls-herzfrequenz-960458/"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de/gesundheit-krankheit-ende-anfang-1275522/" TargetMode="External"/><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1.wdp"/><Relationship Id="rId7" Type="http://schemas.openxmlformats.org/officeDocument/2006/relationships/image" Target="../media/image47.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4" Type="http://schemas.openxmlformats.org/officeDocument/2006/relationships/hyperlink" Target="https://www.midjourney.com/explor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F_Kurioses/Star%20Wars%20-%20Episode%20IV%20-%20A%20New%20Hope%20(1977)%20-%20Jedi%20Mind%20Trick.mkv"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edwardfrenkel.com/rite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de.wikipedia.org/wiki/Troll_(Netzkultur)" TargetMode="External"/><Relationship Id="rId3" Type="http://schemas.openxmlformats.org/officeDocument/2006/relationships/hyperlink" Target="https://www.nzz.ch/technologie/russische-internet-trolle-versuchen-die-schweizer-wahlen-zu-beeinflussen-aber-es-gelingt-ihnen-schlechter-als-anderswo-ld.1761522" TargetMode="External"/><Relationship Id="rId7" Type="http://schemas.openxmlformats.org/officeDocument/2006/relationships/hyperlink" Target="https://www.heise.de/download/specials/Bilder-erstellen-mit-KI-Bild-Generatoren-im-Vergleich-10347781#/vergleich" TargetMode="External"/><Relationship Id="rId2" Type="http://schemas.openxmlformats.org/officeDocument/2006/relationships/hyperlink" Target="https://www.swissinfo.ch/ger/aussenpolitik/die-schweiz-in-den-f%C3%A4ngen-der-russischen-propagandamaschine/88827990" TargetMode="External"/><Relationship Id="rId1" Type="http://schemas.openxmlformats.org/officeDocument/2006/relationships/slideLayout" Target="../slideLayouts/slideLayout6.xml"/><Relationship Id="rId6" Type="http://schemas.openxmlformats.org/officeDocument/2006/relationships/hyperlink" Target="https://www.stern.de/digital/online/quiz-zu-midjourney--welche-haelfte-dieser-bildpaare-stammt-aus-der-ki--33336082.html" TargetMode="External"/><Relationship Id="rId5" Type="http://schemas.openxmlformats.org/officeDocument/2006/relationships/hyperlink" Target="https://www.youtube.com/watch?v=MagmtiTOWiM" TargetMode="External"/><Relationship Id="rId4" Type="http://schemas.openxmlformats.org/officeDocument/2006/relationships/hyperlink" Target="https://www.persoenlich.com/medien/das-ist-die-bestenliste-der-schweizer-medien" TargetMode="External"/><Relationship Id="rId9" Type="http://schemas.openxmlformats.org/officeDocument/2006/relationships/hyperlink" Target="https://www.nzz.ch/technologie/mehr-russische-desinformation-in-der-schweiz-russia-today-in-der-datenanalyse-ld.1853750"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de.wikipedia.org/wiki/Blaue_Zone_(Demographie)" TargetMode="External"/><Relationship Id="rId3" Type="http://schemas.openxmlformats.org/officeDocument/2006/relationships/hyperlink" Target="https://qz.com/226041/harley-davidson-could-be-entering-its-own-midlife-crisis" TargetMode="External"/><Relationship Id="rId7" Type="http://schemas.openxmlformats.org/officeDocument/2006/relationships/hyperlink" Target="mailto:schloms.silke@gmail.com" TargetMode="External"/><Relationship Id="rId2" Type="http://schemas.openxmlformats.org/officeDocument/2006/relationships/hyperlink" Target="https://www.biker-mag.com/harley-davidson-im-steten-sinkflug/" TargetMode="External"/><Relationship Id="rId1" Type="http://schemas.openxmlformats.org/officeDocument/2006/relationships/slideLayout" Target="../slideLayouts/slideLayout6.xml"/><Relationship Id="rId6" Type="http://schemas.openxmlformats.org/officeDocument/2006/relationships/hyperlink" Target="https://www.theguardian.com/world/2025/apr/25/bayeux-tapestry-historian-genitalia-dispute" TargetMode="External"/><Relationship Id="rId5" Type="http://schemas.openxmlformats.org/officeDocument/2006/relationships/hyperlink" Target="https://www.hs-augsburg.de/~harsch/Chronologia/Lspost11/Bayeux/bay_tama.html" TargetMode="External"/><Relationship Id="rId4" Type="http://schemas.openxmlformats.org/officeDocument/2006/relationships/hyperlink" Target="https://de.wikipedia.org/wiki/Datei:Bev%C3%B6lkerungspyramide_EU_2016.png" TargetMode="External"/><Relationship Id="rId9" Type="http://schemas.openxmlformats.org/officeDocument/2006/relationships/hyperlink" Target="https://www.swr.de/swrkultur/wissen/podcast-fakt-ab-eine-woche-wissenschaft-100.html"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uni-stuttgart.de/universitaet/aktuelles/meldungen/Biobeton-aus-Urin" TargetMode="External"/><Relationship Id="rId2" Type="http://schemas.openxmlformats.org/officeDocument/2006/relationships/hyperlink" Target="https://www.nature.com/articles/s41565-024-01694-2" TargetMode="External"/><Relationship Id="rId1" Type="http://schemas.openxmlformats.org/officeDocument/2006/relationships/slideLayout" Target="../slideLayouts/slideLayout6.xml"/><Relationship Id="rId5" Type="http://schemas.openxmlformats.org/officeDocument/2006/relationships/hyperlink" Target="https://www.edwardfrenkel.com/film/" TargetMode="External"/><Relationship Id="rId4" Type="http://schemas.openxmlformats.org/officeDocument/2006/relationships/hyperlink" Target="https://www.spektrum.de/podcast/langlands-programm-gibt-es-eine-universelle-sprache-der-mathematik/2265750"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5" Type="http://schemas.openxmlformats.org/officeDocument/2006/relationships/image" Target="../media/image98.jpeg"/><Relationship Id="rId4" Type="http://schemas.openxmlformats.org/officeDocument/2006/relationships/image" Target="../media/image97.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64A3-DF9A-C62E-824D-77E725A02827}"/>
              </a:ext>
            </a:extLst>
          </p:cNvPr>
          <p:cNvSpPr>
            <a:spLocks noGrp="1"/>
          </p:cNvSpPr>
          <p:nvPr>
            <p:ph type="ctrTitle"/>
          </p:nvPr>
        </p:nvSpPr>
        <p:spPr>
          <a:xfrm>
            <a:off x="4155707" y="148970"/>
            <a:ext cx="3797709" cy="676940"/>
          </a:xfrm>
        </p:spPr>
        <p:txBody>
          <a:bodyPr anchor="t"/>
          <a:lstStyle/>
          <a:p>
            <a:pPr algn="ctr"/>
            <a:r>
              <a:rPr lang="en-US" dirty="0" err="1"/>
              <a:t>Willkommen</a:t>
            </a:r>
            <a:r>
              <a:rPr lang="en-US" dirty="0"/>
              <a:t> </a:t>
            </a:r>
            <a:r>
              <a:rPr lang="en-US" dirty="0" err="1"/>
              <a:t>zur</a:t>
            </a:r>
            <a:r>
              <a:rPr lang="en-US" dirty="0"/>
              <a:t> </a:t>
            </a:r>
            <a:endParaRPr lang="de-CH" dirty="0"/>
          </a:p>
        </p:txBody>
      </p:sp>
      <p:sp>
        <p:nvSpPr>
          <p:cNvPr id="4" name="Slide Number Placeholder 3">
            <a:extLst>
              <a:ext uri="{FF2B5EF4-FFF2-40B4-BE49-F238E27FC236}">
                <a16:creationId xmlns:a16="http://schemas.microsoft.com/office/drawing/2014/main" id="{ACF49BE6-3ACB-5E25-3F72-9C9BCE21FF70}"/>
              </a:ext>
            </a:extLst>
          </p:cNvPr>
          <p:cNvSpPr>
            <a:spLocks noGrp="1"/>
          </p:cNvSpPr>
          <p:nvPr>
            <p:ph type="sldNum" sz="quarter" idx="12"/>
          </p:nvPr>
        </p:nvSpPr>
        <p:spPr/>
        <p:txBody>
          <a:bodyPr/>
          <a:lstStyle/>
          <a:p>
            <a:fld id="{5A33CB2A-1702-4C1D-9CC4-8D472D39F19E}" type="slidenum">
              <a:rPr lang="en-US" smtClean="0"/>
              <a:t>1</a:t>
            </a:fld>
            <a:endParaRPr lang="en-US"/>
          </a:p>
        </p:txBody>
      </p:sp>
      <p:sp>
        <p:nvSpPr>
          <p:cNvPr id="7" name="Rectangle 6">
            <a:extLst>
              <a:ext uri="{FF2B5EF4-FFF2-40B4-BE49-F238E27FC236}">
                <a16:creationId xmlns:a16="http://schemas.microsoft.com/office/drawing/2014/main" id="{2F06FFDB-047F-9FDF-4C0F-3167232BCE72}"/>
              </a:ext>
            </a:extLst>
          </p:cNvPr>
          <p:cNvSpPr/>
          <p:nvPr/>
        </p:nvSpPr>
        <p:spPr>
          <a:xfrm>
            <a:off x="10537723" y="0"/>
            <a:ext cx="1654277" cy="1122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 name="Picture 4">
            <a:extLst>
              <a:ext uri="{FF2B5EF4-FFF2-40B4-BE49-F238E27FC236}">
                <a16:creationId xmlns:a16="http://schemas.microsoft.com/office/drawing/2014/main" id="{7E529F65-2DAD-F4BA-2765-1E8868C1D83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952134" y="810539"/>
            <a:ext cx="6287732" cy="5841606"/>
          </a:xfrm>
          <a:prstGeom prst="rect">
            <a:avLst/>
          </a:prstGeom>
        </p:spPr>
      </p:pic>
    </p:spTree>
    <p:extLst>
      <p:ext uri="{BB962C8B-B14F-4D97-AF65-F5344CB8AC3E}">
        <p14:creationId xmlns:p14="http://schemas.microsoft.com/office/powerpoint/2010/main" val="1580542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40F72-F098-1E12-42E7-A3EB4764A0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D8C4B-9E9F-6961-78ED-C8C7912058C7}"/>
              </a:ext>
            </a:extLst>
          </p:cNvPr>
          <p:cNvSpPr>
            <a:spLocks noGrp="1"/>
          </p:cNvSpPr>
          <p:nvPr>
            <p:ph type="title"/>
          </p:nvPr>
        </p:nvSpPr>
        <p:spPr/>
        <p:txBody>
          <a:bodyPr/>
          <a:lstStyle/>
          <a:p>
            <a:r>
              <a:rPr lang="en-US" dirty="0"/>
              <a:t>Wie </a:t>
            </a:r>
            <a:r>
              <a:rPr lang="en-US" dirty="0" err="1"/>
              <a:t>wählen</a:t>
            </a:r>
            <a:r>
              <a:rPr lang="en-US" dirty="0"/>
              <a:t> </a:t>
            </a:r>
            <a:r>
              <a:rPr lang="en-US" dirty="0" err="1"/>
              <a:t>wir</a:t>
            </a:r>
            <a:r>
              <a:rPr lang="en-US" dirty="0"/>
              <a:t> für die Zukunft?</a:t>
            </a:r>
            <a:endParaRPr lang="de-CH" dirty="0"/>
          </a:p>
        </p:txBody>
      </p:sp>
      <p:sp>
        <p:nvSpPr>
          <p:cNvPr id="3" name="Content Placeholder 2">
            <a:extLst>
              <a:ext uri="{FF2B5EF4-FFF2-40B4-BE49-F238E27FC236}">
                <a16:creationId xmlns:a16="http://schemas.microsoft.com/office/drawing/2014/main" id="{0E5DEA19-8CC2-9AC2-DA3C-195339EB4436}"/>
              </a:ext>
            </a:extLst>
          </p:cNvPr>
          <p:cNvSpPr>
            <a:spLocks noGrp="1"/>
          </p:cNvSpPr>
          <p:nvPr>
            <p:ph idx="1"/>
          </p:nvPr>
        </p:nvSpPr>
        <p:spPr>
          <a:xfrm>
            <a:off x="516098" y="1093305"/>
            <a:ext cx="11159803" cy="540687"/>
          </a:xfrm>
        </p:spPr>
        <p:style>
          <a:lnRef idx="2">
            <a:schemeClr val="accent6">
              <a:shade val="15000"/>
            </a:schemeClr>
          </a:lnRef>
          <a:fillRef idx="1">
            <a:schemeClr val="accent6"/>
          </a:fillRef>
          <a:effectRef idx="0">
            <a:schemeClr val="accent6"/>
          </a:effectRef>
          <a:fontRef idx="minor">
            <a:schemeClr val="lt1"/>
          </a:fontRef>
        </p:style>
        <p:txBody>
          <a:bodyPr/>
          <a:lstStyle/>
          <a:p>
            <a:pPr>
              <a:lnSpc>
                <a:spcPct val="150000"/>
              </a:lnSpc>
            </a:pPr>
            <a:r>
              <a:rPr lang="en-US" sz="2000" b="1" dirty="0" err="1">
                <a:solidFill>
                  <a:sysClr val="windowText" lastClr="000000"/>
                </a:solidFill>
              </a:rPr>
              <a:t>Seriöse</a:t>
            </a:r>
            <a:r>
              <a:rPr lang="en-US" sz="2000" b="1" dirty="0">
                <a:solidFill>
                  <a:sysClr val="windowText" lastClr="000000"/>
                </a:solidFill>
              </a:rPr>
              <a:t> </a:t>
            </a:r>
            <a:r>
              <a:rPr lang="en-US" sz="2000" b="1" dirty="0" err="1">
                <a:solidFill>
                  <a:sysClr val="windowText" lastClr="000000"/>
                </a:solidFill>
              </a:rPr>
              <a:t>Informations-Quellen</a:t>
            </a:r>
            <a:r>
              <a:rPr lang="en-US" sz="2000" b="1" dirty="0">
                <a:solidFill>
                  <a:sysClr val="windowText" lastClr="000000"/>
                </a:solidFill>
              </a:rPr>
              <a:t> </a:t>
            </a:r>
            <a:r>
              <a:rPr lang="en-US" sz="2000" b="1" dirty="0" err="1">
                <a:solidFill>
                  <a:sysClr val="windowText" lastClr="000000"/>
                </a:solidFill>
              </a:rPr>
              <a:t>nutzen</a:t>
            </a:r>
            <a:r>
              <a:rPr lang="en-US" sz="2000" b="1" dirty="0">
                <a:solidFill>
                  <a:sysClr val="windowText" lastClr="000000"/>
                </a:solidFill>
              </a:rPr>
              <a:t> …Zeit </a:t>
            </a:r>
            <a:r>
              <a:rPr lang="en-US" sz="2000" b="1" dirty="0" err="1">
                <a:solidFill>
                  <a:sysClr val="windowText" lastClr="000000"/>
                </a:solidFill>
              </a:rPr>
              <a:t>lassen</a:t>
            </a:r>
            <a:r>
              <a:rPr lang="en-US" sz="2000" b="1" dirty="0">
                <a:solidFill>
                  <a:sysClr val="windowText" lastClr="000000"/>
                </a:solidFill>
              </a:rPr>
              <a:t>! …und in Wissen </a:t>
            </a:r>
            <a:r>
              <a:rPr lang="en-US" sz="2000" b="1" dirty="0" err="1">
                <a:solidFill>
                  <a:sysClr val="windowText" lastClr="000000"/>
                </a:solidFill>
              </a:rPr>
              <a:t>investieren</a:t>
            </a:r>
            <a:r>
              <a:rPr lang="en-US" sz="2000" b="1" dirty="0">
                <a:solidFill>
                  <a:sysClr val="windowText" lastClr="000000"/>
                </a:solidFill>
              </a:rPr>
              <a:t>!</a:t>
            </a:r>
            <a:endParaRPr lang="de-CH" sz="2000" b="1" dirty="0">
              <a:solidFill>
                <a:sysClr val="windowText" lastClr="000000"/>
              </a:solidFill>
            </a:endParaRPr>
          </a:p>
        </p:txBody>
      </p:sp>
      <p:sp>
        <p:nvSpPr>
          <p:cNvPr id="4" name="Slide Number Placeholder 3">
            <a:extLst>
              <a:ext uri="{FF2B5EF4-FFF2-40B4-BE49-F238E27FC236}">
                <a16:creationId xmlns:a16="http://schemas.microsoft.com/office/drawing/2014/main" id="{9D63798C-38E2-5337-57FF-5DE117493790}"/>
              </a:ext>
            </a:extLst>
          </p:cNvPr>
          <p:cNvSpPr>
            <a:spLocks noGrp="1"/>
          </p:cNvSpPr>
          <p:nvPr>
            <p:ph type="sldNum" sz="quarter" idx="12"/>
          </p:nvPr>
        </p:nvSpPr>
        <p:spPr/>
        <p:txBody>
          <a:bodyPr/>
          <a:lstStyle/>
          <a:p>
            <a:fld id="{5A33CB2A-1702-4C1D-9CC4-8D472D39F19E}" type="slidenum">
              <a:rPr lang="en-US" smtClean="0"/>
              <a:t>10</a:t>
            </a:fld>
            <a:endParaRPr lang="en-US"/>
          </a:p>
        </p:txBody>
      </p:sp>
      <p:sp>
        <p:nvSpPr>
          <p:cNvPr id="5" name="Content Placeholder 2">
            <a:extLst>
              <a:ext uri="{FF2B5EF4-FFF2-40B4-BE49-F238E27FC236}">
                <a16:creationId xmlns:a16="http://schemas.microsoft.com/office/drawing/2014/main" id="{BF84F912-3D64-95FB-3FAF-D334C8B04B0D}"/>
              </a:ext>
            </a:extLst>
          </p:cNvPr>
          <p:cNvSpPr txBox="1">
            <a:spLocks/>
          </p:cNvSpPr>
          <p:nvPr/>
        </p:nvSpPr>
        <p:spPr>
          <a:xfrm>
            <a:off x="516097" y="1911926"/>
            <a:ext cx="11159803" cy="457633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dirty="0" err="1"/>
              <a:t>Journalisten</a:t>
            </a:r>
            <a:r>
              <a:rPr lang="en-US" dirty="0"/>
              <a:t> </a:t>
            </a:r>
            <a:r>
              <a:rPr lang="en-US" dirty="0" err="1"/>
              <a:t>recherchieren</a:t>
            </a:r>
            <a:r>
              <a:rPr lang="en-US" dirty="0"/>
              <a:t>, </a:t>
            </a:r>
            <a:r>
              <a:rPr lang="en-US" dirty="0" err="1"/>
              <a:t>prüfen</a:t>
            </a:r>
            <a:r>
              <a:rPr lang="en-US" dirty="0"/>
              <a:t>, </a:t>
            </a:r>
            <a:r>
              <a:rPr lang="en-US" dirty="0" err="1"/>
              <a:t>verifizieren</a:t>
            </a:r>
            <a:endParaRPr lang="en-US" dirty="0"/>
          </a:p>
          <a:p>
            <a:pPr>
              <a:spcBef>
                <a:spcPts val="600"/>
              </a:spcBef>
            </a:pPr>
            <a:r>
              <a:rPr lang="de-CH" dirty="0"/>
              <a:t>Die Welt ist kompliziert! </a:t>
            </a:r>
            <a:br>
              <a:rPr lang="de-CH" dirty="0"/>
            </a:br>
            <a:r>
              <a:rPr lang="de-CH" dirty="0"/>
              <a:t>Ein News-Häppchen, das in zwei Absätzen ein Problem erklären will kann nur scheitern!</a:t>
            </a:r>
          </a:p>
          <a:p>
            <a:pPr>
              <a:spcBef>
                <a:spcPts val="600"/>
              </a:spcBef>
            </a:pPr>
            <a:r>
              <a:rPr lang="de-CH" dirty="0"/>
              <a:t>Wir lassen unsere Jugend Jahre lang in die Lehre gehen oder studieren. Aber erwarten die Weltprobleme in einem Satz zu verstehen und zu lösen.</a:t>
            </a:r>
          </a:p>
          <a:p>
            <a:pPr>
              <a:spcBef>
                <a:spcPts val="600"/>
              </a:spcBef>
            </a:pPr>
            <a:r>
              <a:rPr lang="de-CH" dirty="0"/>
              <a:t>Journalismus hilft, Weltgeschehen einzuordnen – mit Fachwissen, Experten, Analysen</a:t>
            </a:r>
          </a:p>
          <a:p>
            <a:endParaRPr lang="de-CH" sz="400" dirty="0"/>
          </a:p>
          <a:p>
            <a:r>
              <a:rPr lang="de-CH" b="1" dirty="0"/>
              <a:t>Was kann ich tun?</a:t>
            </a:r>
          </a:p>
          <a:p>
            <a:pPr>
              <a:spcBef>
                <a:spcPts val="600"/>
              </a:spcBef>
            </a:pPr>
            <a:r>
              <a:rPr lang="de-CH" dirty="0"/>
              <a:t>Überlastende Quellen löschen, automatische Erinnerungen ausschalten</a:t>
            </a:r>
          </a:p>
          <a:p>
            <a:pPr>
              <a:spcBef>
                <a:spcPts val="600"/>
              </a:spcBef>
            </a:pPr>
            <a:r>
              <a:rPr lang="de-CH" dirty="0"/>
              <a:t>Nur seriöse Medien konsumieren, z.B. NZZ, SRG (siehe nächste Seite)</a:t>
            </a:r>
          </a:p>
          <a:p>
            <a:pPr>
              <a:spcBef>
                <a:spcPts val="600"/>
              </a:spcBef>
            </a:pPr>
            <a:r>
              <a:rPr lang="de-CH" dirty="0"/>
              <a:t>Zeit nehmen und Hintergrundartikel lesen – die Welt ist komplex!</a:t>
            </a:r>
          </a:p>
          <a:p>
            <a:pPr>
              <a:spcBef>
                <a:spcPts val="600"/>
              </a:spcBef>
            </a:pPr>
            <a:r>
              <a:rPr lang="de-CH" dirty="0"/>
              <a:t>Jahresabo buchen</a:t>
            </a:r>
          </a:p>
          <a:p>
            <a:endParaRPr lang="de-CH" dirty="0"/>
          </a:p>
        </p:txBody>
      </p:sp>
      <p:sp>
        <p:nvSpPr>
          <p:cNvPr id="6" name="Speech Bubble: Rectangle with Corners Rounded 5">
            <a:extLst>
              <a:ext uri="{FF2B5EF4-FFF2-40B4-BE49-F238E27FC236}">
                <a16:creationId xmlns:a16="http://schemas.microsoft.com/office/drawing/2014/main" id="{79ED26EC-0590-6BB6-AFF9-5AE9184E0BDA}"/>
              </a:ext>
            </a:extLst>
          </p:cNvPr>
          <p:cNvSpPr/>
          <p:nvPr/>
        </p:nvSpPr>
        <p:spPr>
          <a:xfrm>
            <a:off x="8515928" y="4899610"/>
            <a:ext cx="3547206" cy="1588653"/>
          </a:xfrm>
          <a:prstGeom prst="wedgeRoundRectCallout">
            <a:avLst>
              <a:gd name="adj1" fmla="val -146995"/>
              <a:gd name="adj2" fmla="val 41375"/>
              <a:gd name="adj3" fmla="val 16667"/>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sz="2800" dirty="0"/>
              <a:t>Guter Inhalt ist ein Wert – kein Wegwerfprodukt</a:t>
            </a:r>
          </a:p>
        </p:txBody>
      </p:sp>
    </p:spTree>
    <p:extLst>
      <p:ext uri="{BB962C8B-B14F-4D97-AF65-F5344CB8AC3E}">
        <p14:creationId xmlns:p14="http://schemas.microsoft.com/office/powerpoint/2010/main" val="84557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C37CF-7E77-4601-2EFC-20BF5DD9E365}"/>
              </a:ext>
            </a:extLst>
          </p:cNvPr>
          <p:cNvSpPr>
            <a:spLocks noGrp="1"/>
          </p:cNvSpPr>
          <p:nvPr>
            <p:ph type="title"/>
          </p:nvPr>
        </p:nvSpPr>
        <p:spPr/>
        <p:txBody>
          <a:bodyPr/>
          <a:lstStyle/>
          <a:p>
            <a:r>
              <a:rPr lang="en-US" dirty="0" err="1"/>
              <a:t>Medienqualitätsrating</a:t>
            </a:r>
            <a:r>
              <a:rPr lang="en-US" dirty="0"/>
              <a:t> 2022</a:t>
            </a:r>
            <a:endParaRPr lang="de-CH" dirty="0"/>
          </a:p>
        </p:txBody>
      </p:sp>
      <p:pic>
        <p:nvPicPr>
          <p:cNvPr id="6" name="Content Placeholder 5" descr="A map of different languages&#10;&#10;AI-generated content may be incorrect.">
            <a:extLst>
              <a:ext uri="{FF2B5EF4-FFF2-40B4-BE49-F238E27FC236}">
                <a16:creationId xmlns:a16="http://schemas.microsoft.com/office/drawing/2014/main" id="{A04804B7-45FB-3BCD-8935-D78B43B217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810" y="1053122"/>
            <a:ext cx="7315024" cy="5519448"/>
          </a:xfrm>
        </p:spPr>
      </p:pic>
      <p:sp>
        <p:nvSpPr>
          <p:cNvPr id="4" name="Slide Number Placeholder 3">
            <a:extLst>
              <a:ext uri="{FF2B5EF4-FFF2-40B4-BE49-F238E27FC236}">
                <a16:creationId xmlns:a16="http://schemas.microsoft.com/office/drawing/2014/main" id="{5CBF66C1-9AE2-8175-59D3-3B9ADE363EA5}"/>
              </a:ext>
            </a:extLst>
          </p:cNvPr>
          <p:cNvSpPr>
            <a:spLocks noGrp="1"/>
          </p:cNvSpPr>
          <p:nvPr>
            <p:ph type="sldNum" sz="quarter" idx="12"/>
          </p:nvPr>
        </p:nvSpPr>
        <p:spPr/>
        <p:txBody>
          <a:bodyPr/>
          <a:lstStyle/>
          <a:p>
            <a:fld id="{5A33CB2A-1702-4C1D-9CC4-8D472D39F19E}" type="slidenum">
              <a:rPr lang="en-US" smtClean="0"/>
              <a:t>11</a:t>
            </a:fld>
            <a:endParaRPr lang="en-US"/>
          </a:p>
        </p:txBody>
      </p:sp>
      <p:sp>
        <p:nvSpPr>
          <p:cNvPr id="3" name="Rectangle: Rounded Corners 2">
            <a:extLst>
              <a:ext uri="{FF2B5EF4-FFF2-40B4-BE49-F238E27FC236}">
                <a16:creationId xmlns:a16="http://schemas.microsoft.com/office/drawing/2014/main" id="{0ADED23C-A1B9-71E0-27E4-1074224AC28B}"/>
              </a:ext>
            </a:extLst>
          </p:cNvPr>
          <p:cNvSpPr/>
          <p:nvPr/>
        </p:nvSpPr>
        <p:spPr>
          <a:xfrm>
            <a:off x="3926114" y="1567543"/>
            <a:ext cx="1487715" cy="312057"/>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Content Placeholder 2">
            <a:extLst>
              <a:ext uri="{FF2B5EF4-FFF2-40B4-BE49-F238E27FC236}">
                <a16:creationId xmlns:a16="http://schemas.microsoft.com/office/drawing/2014/main" id="{177FDACE-4CAB-7125-6B45-3374891DCBEA}"/>
              </a:ext>
            </a:extLst>
          </p:cNvPr>
          <p:cNvSpPr txBox="1">
            <a:spLocks/>
          </p:cNvSpPr>
          <p:nvPr/>
        </p:nvSpPr>
        <p:spPr>
          <a:xfrm>
            <a:off x="8267196" y="1053122"/>
            <a:ext cx="2814930" cy="522068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Und dann merkt ihr nach kurzer Zeit…</a:t>
            </a:r>
          </a:p>
          <a:p>
            <a:r>
              <a:rPr lang="de-CH" dirty="0"/>
              <a:t>… die Welt ist gar nicht hektisch. Sie ist ruhig und meist sehr stetig.</a:t>
            </a:r>
          </a:p>
          <a:p>
            <a:r>
              <a:rPr lang="de-CH" dirty="0"/>
              <a:t>… es gibt wichtige Entscheidungen. Doch diese sind nicht einfach und erfordern Zeit sich einzuarbeiten.</a:t>
            </a:r>
          </a:p>
          <a:p>
            <a:r>
              <a:rPr lang="de-CH" dirty="0"/>
              <a:t>… ich kann fundiert urteilen und erkenne (zu) einfache Lösungen.</a:t>
            </a:r>
          </a:p>
        </p:txBody>
      </p:sp>
    </p:spTree>
    <p:extLst>
      <p:ext uri="{BB962C8B-B14F-4D97-AF65-F5344CB8AC3E}">
        <p14:creationId xmlns:p14="http://schemas.microsoft.com/office/powerpoint/2010/main" val="398193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4420579"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a:t>IDEM</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9561444" y="4077930"/>
            <a:ext cx="2566333" cy="1956278"/>
          </a:xfrm>
          <a:prstGeom prst="rect">
            <a:avLst/>
          </a:prstGeom>
        </p:spPr>
        <p:txBody>
          <a:bodyPr vert="horz" lIns="91440" tIns="45720" rIns="91440" bIns="45720" rtlCol="0" anchor="b">
            <a:normAutofit fontScale="92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I</a:t>
            </a:r>
            <a:r>
              <a:rPr lang="en-US" sz="3200" dirty="0"/>
              <a:t>m</a:t>
            </a:r>
            <a:br>
              <a:rPr lang="en-US" sz="3200" dirty="0"/>
            </a:br>
            <a:r>
              <a:rPr lang="en-US" sz="3200" b="1" dirty="0"/>
              <a:t>D</a:t>
            </a:r>
            <a:r>
              <a:rPr lang="en-US" sz="3200" dirty="0"/>
              <a:t>ienst</a:t>
            </a:r>
            <a:br>
              <a:rPr lang="en-US" sz="3200" dirty="0"/>
            </a:br>
            <a:r>
              <a:rPr lang="en-US" sz="3200" b="1" dirty="0"/>
              <a:t>E</a:t>
            </a:r>
            <a:r>
              <a:rPr lang="en-US" sz="3200" dirty="0"/>
              <a:t>ines</a:t>
            </a:r>
            <a:br>
              <a:rPr lang="en-US" sz="3200" dirty="0"/>
            </a:br>
            <a:r>
              <a:rPr lang="en-US" sz="3200" b="1" dirty="0" err="1"/>
              <a:t>M</a:t>
            </a:r>
            <a:r>
              <a:rPr lang="en-US" sz="3200" dirty="0" err="1"/>
              <a:t>itmenschen</a:t>
            </a:r>
            <a:endParaRPr lang="en-US" sz="3200" dirty="0"/>
          </a:p>
        </p:txBody>
      </p:sp>
      <p:pic>
        <p:nvPicPr>
          <p:cNvPr id="6" name="Content Placeholder 5" descr="A person pushing a person in a wheelchair&#10;&#10;AI-generated content may be incorrect.">
            <a:extLst>
              <a:ext uri="{FF2B5EF4-FFF2-40B4-BE49-F238E27FC236}">
                <a16:creationId xmlns:a16="http://schemas.microsoft.com/office/drawing/2014/main" id="{319C420F-E1DF-4649-EB5C-5225456246A7}"/>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647449" y="457683"/>
            <a:ext cx="5455177" cy="6156740"/>
          </a:xfrm>
        </p:spPr>
      </p:pic>
    </p:spTree>
    <p:extLst>
      <p:ext uri="{BB962C8B-B14F-4D97-AF65-F5344CB8AC3E}">
        <p14:creationId xmlns:p14="http://schemas.microsoft.com/office/powerpoint/2010/main" val="3510097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FD6C1-199F-839B-B21B-6E574BC9FAA4}"/>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230220ED-5A81-E8E3-23EB-FC3B59288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462" y="1998661"/>
            <a:ext cx="7926538" cy="44586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7F2E0136-B095-3296-723F-EB10D4ADA771}"/>
              </a:ext>
            </a:extLst>
          </p:cNvPr>
          <p:cNvSpPr>
            <a:spLocks noGrp="1"/>
          </p:cNvSpPr>
          <p:nvPr>
            <p:ph type="title"/>
          </p:nvPr>
        </p:nvSpPr>
        <p:spPr>
          <a:xfrm>
            <a:off x="357809" y="50670"/>
            <a:ext cx="12092097" cy="1377077"/>
          </a:xfrm>
        </p:spPr>
        <p:txBody>
          <a:bodyPr>
            <a:noAutofit/>
          </a:bodyPr>
          <a:lstStyle/>
          <a:p>
            <a:br>
              <a:rPr lang="de-DE" b="1" dirty="0">
                <a:solidFill>
                  <a:schemeClr val="tx2"/>
                </a:solidFill>
                <a:latin typeface="Arial" panose="020B0604020202020204" pitchFamily="34" charset="0"/>
                <a:cs typeface="Arial" panose="020B0604020202020204" pitchFamily="34" charset="0"/>
              </a:rPr>
            </a:br>
            <a:r>
              <a:rPr lang="de-DE" sz="4000" b="1" dirty="0">
                <a:solidFill>
                  <a:schemeClr val="tx2"/>
                </a:solidFill>
                <a:latin typeface="Arial" panose="020B0604020202020204" pitchFamily="34" charset="0"/>
                <a:cs typeface="Arial" panose="020B0604020202020204" pitchFamily="34" charset="0"/>
              </a:rPr>
              <a:t>IDEM – Im Dienste Eines Mitmenschen</a:t>
            </a:r>
            <a:br>
              <a:rPr lang="de-DE" sz="4000" b="1" dirty="0">
                <a:solidFill>
                  <a:schemeClr val="tx2"/>
                </a:solidFill>
                <a:latin typeface="Arial" panose="020B0604020202020204" pitchFamily="34" charset="0"/>
                <a:cs typeface="Arial" panose="020B0604020202020204" pitchFamily="34" charset="0"/>
              </a:rPr>
            </a:br>
            <a:r>
              <a:rPr lang="de-DE" sz="2800" dirty="0">
                <a:latin typeface="Arial" panose="020B0604020202020204" pitchFamily="34" charset="0"/>
                <a:cs typeface="Arial" panose="020B0604020202020204" pitchFamily="34" charset="0"/>
                <a:hlinkClick r:id="rId3"/>
              </a:rPr>
              <a:t>Freiwilligendienst IDEM - Im Dienste eines Mitmenschen</a:t>
            </a:r>
            <a:br>
              <a:rPr lang="de-DE" dirty="0">
                <a:latin typeface="Arial" panose="020B0604020202020204" pitchFamily="34" charset="0"/>
                <a:cs typeface="Arial" panose="020B0604020202020204" pitchFamily="34" charset="0"/>
              </a:rPr>
            </a:br>
            <a:r>
              <a:rPr lang="de-DE" b="1" dirty="0">
                <a:solidFill>
                  <a:schemeClr val="tx2"/>
                </a:solidFill>
                <a:latin typeface="Arial" panose="020B0604020202020204" pitchFamily="34" charset="0"/>
                <a:cs typeface="Arial" panose="020B0604020202020204" pitchFamily="34" charset="0"/>
              </a:rPr>
              <a:t> </a:t>
            </a:r>
          </a:p>
        </p:txBody>
      </p:sp>
      <p:sp>
        <p:nvSpPr>
          <p:cNvPr id="4" name="Textfeld 3">
            <a:extLst>
              <a:ext uri="{FF2B5EF4-FFF2-40B4-BE49-F238E27FC236}">
                <a16:creationId xmlns:a16="http://schemas.microsoft.com/office/drawing/2014/main" id="{6853256B-478D-C4D3-4217-9A05334C232B}"/>
              </a:ext>
            </a:extLst>
          </p:cNvPr>
          <p:cNvSpPr txBox="1"/>
          <p:nvPr/>
        </p:nvSpPr>
        <p:spPr>
          <a:xfrm>
            <a:off x="357808" y="1844433"/>
            <a:ext cx="3940653" cy="49628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1" i="0" u="none" strike="noStrike" cap="none" normalizeH="0" baseline="0" dirty="0">
                <a:ln>
                  <a:noFill/>
                </a:ln>
                <a:solidFill>
                  <a:srgbClr val="2B3840"/>
                </a:solidFill>
                <a:effectLst/>
                <a:latin typeface="Arial" panose="020B0604020202020204" pitchFamily="34" charset="0"/>
                <a:cs typeface="Arial" panose="020B0604020202020204" pitchFamily="34" charset="0"/>
              </a:rPr>
              <a:t>Spital Grabs</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2B3840"/>
                </a:solidFill>
                <a:effectLst/>
                <a:latin typeface="Arial" panose="020B0604020202020204" pitchFamily="34" charset="0"/>
                <a:cs typeface="Arial" panose="020B0604020202020204" pitchFamily="34" charset="0"/>
                <a:hlinkClick r:id="rId4" tooltip="Anrufen: +41 71 757 47 98"/>
              </a:rPr>
              <a:t>+41 71 757 47 98</a:t>
            </a:r>
            <a:br>
              <a:rPr kumimoji="0" lang="de-DE" altLang="de-DE" b="0" i="0" u="none" strike="noStrike" cap="none" normalizeH="0" baseline="0" dirty="0">
                <a:ln>
                  <a:noFill/>
                </a:ln>
                <a:solidFill>
                  <a:srgbClr val="2B3840"/>
                </a:solidFill>
                <a:effectLst/>
                <a:latin typeface="Arial" panose="020B0604020202020204" pitchFamily="34" charset="0"/>
                <a:cs typeface="Arial" panose="020B0604020202020204" pitchFamily="34" charset="0"/>
              </a:rPr>
            </a:br>
            <a:r>
              <a:rPr kumimoji="0" lang="de-DE" altLang="de-DE" b="0" i="0" u="none" strike="noStrike" cap="none" normalizeH="0" baseline="0" dirty="0">
                <a:ln>
                  <a:noFill/>
                </a:ln>
                <a:solidFill>
                  <a:srgbClr val="2B3840"/>
                </a:solidFill>
                <a:effectLst/>
                <a:latin typeface="Arial" panose="020B0604020202020204" pitchFamily="34" charset="0"/>
                <a:cs typeface="Arial" panose="020B0604020202020204" pitchFamily="34" charset="0"/>
                <a:hlinkClick r:id="rId5" tooltip="pascale.treichler@h-och.ch"/>
              </a:rPr>
              <a:t>pascale.treichler@h-och.ch</a:t>
            </a:r>
            <a:endParaRPr kumimoji="0" lang="de-DE" altLang="de-DE" b="0" i="0" u="none" strike="noStrike" cap="none" normalizeH="0" baseline="0" dirty="0">
              <a:ln>
                <a:noFill/>
              </a:ln>
              <a:solidFill>
                <a:srgbClr val="2B3840"/>
              </a:solidFill>
              <a:effectLst/>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1" i="0" u="none" strike="noStrike" cap="none" normalizeH="0" baseline="0" dirty="0">
                <a:ln>
                  <a:noFill/>
                </a:ln>
                <a:solidFill>
                  <a:srgbClr val="2B3840"/>
                </a:solidFill>
                <a:effectLst/>
                <a:latin typeface="Arial" panose="020B0604020202020204" pitchFamily="34" charset="0"/>
                <a:cs typeface="Arial" panose="020B0604020202020204" pitchFamily="34" charset="0"/>
              </a:rPr>
              <a:t>Spital Altstätten</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2B3840"/>
                </a:solidFill>
                <a:effectLst/>
                <a:latin typeface="Arial" panose="020B0604020202020204" pitchFamily="34" charset="0"/>
                <a:cs typeface="Arial" panose="020B0604020202020204" pitchFamily="34" charset="0"/>
                <a:hlinkClick r:id="rId4" tooltip="Anrufen: +41 71 757 47 98"/>
              </a:rPr>
              <a:t>+41 71 757 47 98</a:t>
            </a:r>
            <a:br>
              <a:rPr kumimoji="0" lang="de-DE" altLang="de-DE" b="0" i="0" u="none" strike="noStrike" cap="none" normalizeH="0" baseline="0" dirty="0">
                <a:ln>
                  <a:noFill/>
                </a:ln>
                <a:solidFill>
                  <a:srgbClr val="2B3840"/>
                </a:solidFill>
                <a:effectLst/>
                <a:latin typeface="Arial" panose="020B0604020202020204" pitchFamily="34" charset="0"/>
                <a:cs typeface="Arial" panose="020B0604020202020204" pitchFamily="34" charset="0"/>
              </a:rPr>
            </a:br>
            <a:r>
              <a:rPr kumimoji="0" lang="de-DE" altLang="de-DE" b="0" i="0" u="none" strike="noStrike" cap="none" normalizeH="0" baseline="0" dirty="0">
                <a:ln>
                  <a:noFill/>
                </a:ln>
                <a:solidFill>
                  <a:srgbClr val="2B3840"/>
                </a:solidFill>
                <a:effectLst/>
                <a:latin typeface="Arial" panose="020B0604020202020204" pitchFamily="34" charset="0"/>
                <a:cs typeface="Arial" panose="020B0604020202020204" pitchFamily="34" charset="0"/>
                <a:hlinkClick r:id="rId5" tooltip="pascale.treichler@h-och.ch"/>
              </a:rPr>
              <a:t>pascale.treichler@h-och.ch</a:t>
            </a:r>
            <a:endParaRPr kumimoji="0" lang="de-DE" altLang="de-DE" b="0" i="0" u="none" strike="noStrike" cap="none" normalizeH="0" baseline="0" dirty="0">
              <a:ln>
                <a:noFill/>
              </a:ln>
              <a:solidFill>
                <a:srgbClr val="2B3840"/>
              </a:solidFill>
              <a:effectLst/>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1" i="0" u="none" strike="noStrike" cap="none" normalizeH="0" baseline="0" dirty="0">
                <a:ln>
                  <a:noFill/>
                </a:ln>
                <a:solidFill>
                  <a:srgbClr val="2B3840"/>
                </a:solidFill>
                <a:effectLst/>
                <a:latin typeface="Arial" panose="020B0604020202020204" pitchFamily="34" charset="0"/>
                <a:cs typeface="Arial" panose="020B0604020202020204" pitchFamily="34" charset="0"/>
              </a:rPr>
              <a:t>Kantonsspital </a:t>
            </a:r>
            <a:r>
              <a:rPr kumimoji="0" lang="de-DE" altLang="de-DE" b="1" i="0" u="none" strike="noStrike" cap="none" normalizeH="0" baseline="0" dirty="0" err="1">
                <a:ln>
                  <a:noFill/>
                </a:ln>
                <a:solidFill>
                  <a:srgbClr val="2B3840"/>
                </a:solidFill>
                <a:effectLst/>
                <a:latin typeface="Arial" panose="020B0604020202020204" pitchFamily="34" charset="0"/>
                <a:cs typeface="Arial" panose="020B0604020202020204" pitchFamily="34" charset="0"/>
              </a:rPr>
              <a:t>St.Gallen</a:t>
            </a:r>
            <a:endParaRPr kumimoji="0" lang="de-DE" altLang="de-DE" b="1" i="0" u="none" strike="noStrike" cap="none" normalizeH="0" baseline="0" dirty="0">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2B3840"/>
                </a:solidFill>
                <a:effectLst/>
                <a:latin typeface="Arial" panose="020B0604020202020204" pitchFamily="34" charset="0"/>
                <a:cs typeface="Arial" panose="020B0604020202020204" pitchFamily="34" charset="0"/>
                <a:hlinkClick r:id="rId6" tooltip="Anrufen: +41 71 494 15 88"/>
              </a:rPr>
              <a:t>+41 71 494 15 88</a:t>
            </a:r>
            <a:br>
              <a:rPr kumimoji="0" lang="de-DE" altLang="de-DE" b="0" i="0" u="none" strike="noStrike" cap="none" normalizeH="0" baseline="0" dirty="0">
                <a:ln>
                  <a:noFill/>
                </a:ln>
                <a:solidFill>
                  <a:srgbClr val="2B3840"/>
                </a:solidFill>
                <a:effectLst/>
                <a:latin typeface="Arial" panose="020B0604020202020204" pitchFamily="34" charset="0"/>
                <a:cs typeface="Arial" panose="020B0604020202020204" pitchFamily="34" charset="0"/>
              </a:rPr>
            </a:br>
            <a:r>
              <a:rPr kumimoji="0" lang="de-DE" altLang="de-DE" b="0" i="0" u="none" strike="noStrike" cap="none" normalizeH="0" baseline="0" dirty="0">
                <a:ln>
                  <a:noFill/>
                </a:ln>
                <a:solidFill>
                  <a:srgbClr val="2B3840"/>
                </a:solidFill>
                <a:effectLst/>
                <a:latin typeface="Arial" panose="020B0604020202020204" pitchFamily="34" charset="0"/>
                <a:cs typeface="Arial" panose="020B0604020202020204" pitchFamily="34" charset="0"/>
                <a:hlinkClick r:id="rId7" tooltip="rita.hausammann@h-och.ch"/>
              </a:rPr>
              <a:t>rita.hausammann@h-och.ch</a:t>
            </a:r>
            <a:endParaRPr kumimoji="0" lang="de-DE" altLang="de-DE" b="0" i="0" u="none" strike="noStrike" cap="none" normalizeH="0" baseline="0" dirty="0">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b="1" i="0" u="none" strike="noStrike" cap="none" normalizeH="0" baseline="0" dirty="0">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1" i="0" u="none" strike="noStrike" cap="none" normalizeH="0" baseline="0" dirty="0">
                <a:ln>
                  <a:noFill/>
                </a:ln>
                <a:solidFill>
                  <a:srgbClr val="2B3840"/>
                </a:solidFill>
                <a:effectLst/>
                <a:latin typeface="Arial" panose="020B0604020202020204" pitchFamily="34" charset="0"/>
                <a:cs typeface="Arial" panose="020B0604020202020204" pitchFamily="34" charset="0"/>
              </a:rPr>
              <a:t>Spital Linth</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2B3840"/>
                </a:solidFill>
                <a:effectLst/>
                <a:latin typeface="Arial" panose="020B0604020202020204" pitchFamily="34" charset="0"/>
                <a:cs typeface="Arial" panose="020B0604020202020204" pitchFamily="34" charset="0"/>
                <a:hlinkClick r:id="rId8" tooltip="Anrufen: +41 55 285 52 05"/>
              </a:rPr>
              <a:t>+41 55 285 52 05</a:t>
            </a:r>
            <a:br>
              <a:rPr kumimoji="0" lang="de-DE" altLang="de-DE" b="0" i="0" u="none" strike="noStrike" cap="none" normalizeH="0" baseline="0" dirty="0">
                <a:ln>
                  <a:noFill/>
                </a:ln>
                <a:solidFill>
                  <a:srgbClr val="2B3840"/>
                </a:solidFill>
                <a:effectLst/>
                <a:latin typeface="Arial" panose="020B0604020202020204" pitchFamily="34" charset="0"/>
                <a:cs typeface="Arial" panose="020B0604020202020204" pitchFamily="34" charset="0"/>
              </a:rPr>
            </a:br>
            <a:r>
              <a:rPr kumimoji="0" lang="de-DE" altLang="de-DE" b="0" i="0" u="none" strike="noStrike" cap="none" normalizeH="0" baseline="0" dirty="0">
                <a:ln>
                  <a:noFill/>
                </a:ln>
                <a:solidFill>
                  <a:srgbClr val="222D33"/>
                </a:solidFill>
                <a:effectLst/>
                <a:latin typeface="Arial" panose="020B0604020202020204" pitchFamily="34" charset="0"/>
                <a:cs typeface="Arial" panose="020B0604020202020204" pitchFamily="34" charset="0"/>
                <a:hlinkClick r:id="rId9" tooltip="natascha.lucca@h-och.ch"/>
              </a:rPr>
              <a:t>natascha.lucca@h-och.ch</a:t>
            </a:r>
            <a:endParaRPr kumimoji="0" lang="de-DE" altLang="de-DE"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Anmerkung: h-och: Health Ostschweiz (och)</a:t>
            </a:r>
          </a:p>
        </p:txBody>
      </p:sp>
      <p:sp>
        <p:nvSpPr>
          <p:cNvPr id="3" name="Foliennummernplatzhalter 2">
            <a:extLst>
              <a:ext uri="{FF2B5EF4-FFF2-40B4-BE49-F238E27FC236}">
                <a16:creationId xmlns:a16="http://schemas.microsoft.com/office/drawing/2014/main" id="{21257C25-2F16-B726-0072-090F69ED8697}"/>
              </a:ext>
            </a:extLst>
          </p:cNvPr>
          <p:cNvSpPr>
            <a:spLocks noGrp="1"/>
          </p:cNvSpPr>
          <p:nvPr>
            <p:ph type="sldNum" sz="quarter" idx="12"/>
          </p:nvPr>
        </p:nvSpPr>
        <p:spPr/>
        <p:txBody>
          <a:bodyPr/>
          <a:lstStyle/>
          <a:p>
            <a:fld id="{24302D4A-F510-A748-8659-105083C1ED59}" type="slidenum">
              <a:rPr lang="de-DE" smtClean="0"/>
              <a:t>13</a:t>
            </a:fld>
            <a:endParaRPr lang="de-DE"/>
          </a:p>
        </p:txBody>
      </p:sp>
    </p:spTree>
    <p:extLst>
      <p:ext uri="{BB962C8B-B14F-4D97-AF65-F5344CB8AC3E}">
        <p14:creationId xmlns:p14="http://schemas.microsoft.com/office/powerpoint/2010/main" val="357196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64D12-0531-8773-3A6E-3813D7E4D69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7A089F2F-4DD3-C2FB-373E-CB721C1E6AB8}"/>
              </a:ext>
            </a:extLst>
          </p:cNvPr>
          <p:cNvSpPr>
            <a:spLocks noGrp="1"/>
          </p:cNvSpPr>
          <p:nvPr>
            <p:ph type="ctrTitle"/>
          </p:nvPr>
        </p:nvSpPr>
        <p:spPr>
          <a:xfrm>
            <a:off x="344558" y="1"/>
            <a:ext cx="11394150" cy="679938"/>
          </a:xfrm>
        </p:spPr>
        <p:txBody>
          <a:bodyPr>
            <a:noAutofit/>
          </a:bodyPr>
          <a:lstStyle/>
          <a:p>
            <a:r>
              <a:rPr lang="de-DE" sz="2800" b="1" dirty="0">
                <a:solidFill>
                  <a:schemeClr val="tx2"/>
                </a:solidFill>
                <a:latin typeface="Arial" panose="020B0604020202020204" pitchFamily="34" charset="0"/>
                <a:cs typeface="Arial" panose="020B0604020202020204" pitchFamily="34" charset="0"/>
              </a:rPr>
              <a:t>IDEM – Im Dienste Eines Mitmenschen </a:t>
            </a:r>
          </a:p>
        </p:txBody>
      </p:sp>
      <p:sp>
        <p:nvSpPr>
          <p:cNvPr id="2" name="Untertitel 1">
            <a:extLst>
              <a:ext uri="{FF2B5EF4-FFF2-40B4-BE49-F238E27FC236}">
                <a16:creationId xmlns:a16="http://schemas.microsoft.com/office/drawing/2014/main" id="{A3D11205-072B-3FFF-7B53-0BFC0B606BBB}"/>
              </a:ext>
            </a:extLst>
          </p:cNvPr>
          <p:cNvSpPr>
            <a:spLocks noGrp="1"/>
          </p:cNvSpPr>
          <p:nvPr>
            <p:ph type="subTitle" idx="1"/>
          </p:nvPr>
        </p:nvSpPr>
        <p:spPr>
          <a:xfrm>
            <a:off x="344558" y="593558"/>
            <a:ext cx="11745841" cy="6264440"/>
          </a:xfrm>
        </p:spPr>
        <p:txBody>
          <a:bodyPr>
            <a:normAutofit fontScale="25000" lnSpcReduction="20000"/>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7200" i="0" u="none" strike="noStrike" cap="none" normalizeH="0" baseline="0" dirty="0" bmk="">
                <a:ln>
                  <a:noFill/>
                </a:ln>
                <a:solidFill>
                  <a:srgbClr val="2B3840"/>
                </a:solidFill>
                <a:effectLst/>
                <a:latin typeface="inherit"/>
              </a:rPr>
            </a:br>
            <a:r>
              <a:rPr kumimoji="0" lang="de-DE" altLang="de-DE" sz="7200" b="1" i="0" strike="noStrike" cap="none" normalizeH="0" baseline="0" dirty="0" bmk="">
                <a:ln>
                  <a:noFill/>
                </a:ln>
                <a:solidFill>
                  <a:srgbClr val="2B3840"/>
                </a:solidFill>
                <a:effectLst/>
                <a:highlight>
                  <a:srgbClr val="FFFF00"/>
                </a:highlight>
                <a:latin typeface="Arial" panose="020B0604020202020204" pitchFamily="34" charset="0"/>
                <a:cs typeface="Arial" panose="020B0604020202020204" pitchFamily="34" charset="0"/>
              </a:rPr>
              <a:t>Überall, wo Patientinnen und Patienten der Spitalaufenthalt erleichtert werden kann, ist IDEM im Einsatz:</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7200" b="1" i="0" u="none" strike="noStrike" cap="none" normalizeH="0" baseline="0" dirty="0" bmk="">
              <a:ln>
                <a:noFill/>
              </a:ln>
              <a:solidFill>
                <a:srgbClr val="2B3840"/>
              </a:solidFill>
              <a:effectLst/>
              <a:highlight>
                <a:srgbClr val="FFFF00"/>
              </a:highligh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Auskunft und Empfang</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Begleitung zu Sprechstunden, Therapien und Untersuchungen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Krankenbesuche, Spaziergänge, Spiele, Besorgungen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Unterstützung beim Essen und Trinken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Bücherverleih mit der fahrbaren Bibliothek</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Nachfrage für Gottesdienste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Blumenpflege auf den Bettenstationen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Babyhüten für Teilnehmerinnen des Schwangerschafts- und Rückbildungsturnens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Einladen zu Kaffee und Kuchen auf der Palliativstation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Unterstützung bei der Mittagssuppe Onkologie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Kaffee-Service für Patientinnen und Patienten nach dem Mittagessen</a:t>
            </a:r>
            <a:br>
              <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rPr>
            </a:br>
            <a:endPar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7200" b="1"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Und einige weitere Einsatzmöglichkeiten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7200"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a:p>
            <a:endParaRPr lang="de-DE" dirty="0"/>
          </a:p>
        </p:txBody>
      </p:sp>
      <p:sp>
        <p:nvSpPr>
          <p:cNvPr id="3" name="Foliennummernplatzhalter 2">
            <a:extLst>
              <a:ext uri="{FF2B5EF4-FFF2-40B4-BE49-F238E27FC236}">
                <a16:creationId xmlns:a16="http://schemas.microsoft.com/office/drawing/2014/main" id="{435A6EC5-94E3-CB03-95C2-EAF59ADDB27A}"/>
              </a:ext>
            </a:extLst>
          </p:cNvPr>
          <p:cNvSpPr>
            <a:spLocks noGrp="1"/>
          </p:cNvSpPr>
          <p:nvPr>
            <p:ph type="sldNum" sz="quarter" idx="12"/>
          </p:nvPr>
        </p:nvSpPr>
        <p:spPr/>
        <p:txBody>
          <a:bodyPr/>
          <a:lstStyle/>
          <a:p>
            <a:fld id="{24302D4A-F510-A748-8659-105083C1ED59}" type="slidenum">
              <a:rPr lang="de-DE" smtClean="0"/>
              <a:t>14</a:t>
            </a:fld>
            <a:endParaRPr lang="de-DE"/>
          </a:p>
        </p:txBody>
      </p:sp>
      <p:pic>
        <p:nvPicPr>
          <p:cNvPr id="6" name="Grafik 5">
            <a:extLst>
              <a:ext uri="{FF2B5EF4-FFF2-40B4-BE49-F238E27FC236}">
                <a16:creationId xmlns:a16="http://schemas.microsoft.com/office/drawing/2014/main" id="{ECEF31BB-E492-DC8F-8EB9-84E8D9B81532}"/>
              </a:ext>
            </a:extLst>
          </p:cNvPr>
          <p:cNvPicPr>
            <a:picLocks noChangeAspect="1"/>
          </p:cNvPicPr>
          <p:nvPr/>
        </p:nvPicPr>
        <p:blipFill>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69044" y="2086708"/>
            <a:ext cx="3642663" cy="2090737"/>
          </a:xfrm>
          <a:prstGeom prst="rect">
            <a:avLst/>
          </a:prstGeom>
        </p:spPr>
      </p:pic>
    </p:spTree>
    <p:extLst>
      <p:ext uri="{BB962C8B-B14F-4D97-AF65-F5344CB8AC3E}">
        <p14:creationId xmlns:p14="http://schemas.microsoft.com/office/powerpoint/2010/main" val="3065607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AB3F2-59F5-3DDC-E7FC-893ED0445F7F}"/>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6E5FDA-4687-13B0-08E6-543EF0AE85B8}"/>
              </a:ext>
            </a:extLst>
          </p:cNvPr>
          <p:cNvSpPr>
            <a:spLocks noGrp="1"/>
          </p:cNvSpPr>
          <p:nvPr>
            <p:ph sz="half" idx="1"/>
          </p:nvPr>
        </p:nvSpPr>
        <p:spPr>
          <a:xfrm>
            <a:off x="444291" y="1312985"/>
            <a:ext cx="5273433" cy="3096922"/>
          </a:xfrm>
        </p:spPr>
        <p:txBody>
          <a:bodyPr>
            <a:normAutofit lnSpcReduction="10000"/>
          </a:bodyPr>
          <a:lstStyle/>
          <a:p>
            <a:pPr marL="0" indent="0">
              <a:buNone/>
            </a:pPr>
            <a:r>
              <a:rPr lang="de-DE" sz="2000" b="1" dirty="0">
                <a:highlight>
                  <a:srgbClr val="FFFF00"/>
                </a:highlight>
                <a:latin typeface="Arial" panose="020B0604020202020204" pitchFamily="34" charset="0"/>
                <a:cs typeface="Arial" panose="020B0604020202020204" pitchFamily="34" charset="0"/>
              </a:rPr>
              <a:t>Im Stationszimmer </a:t>
            </a:r>
          </a:p>
          <a:p>
            <a:pPr marL="0" indent="0">
              <a:buNone/>
            </a:pPr>
            <a:br>
              <a:rPr lang="de-DE" sz="2000" b="1" u="sng"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werden die einzelnen Zimmer an der </a:t>
            </a:r>
            <a:r>
              <a:rPr lang="de-DE" sz="2000" dirty="0" err="1">
                <a:latin typeface="Arial" panose="020B0604020202020204" pitchFamily="34" charset="0"/>
                <a:cs typeface="Arial" panose="020B0604020202020204" pitchFamily="34" charset="0"/>
              </a:rPr>
              <a:t>grossen</a:t>
            </a:r>
            <a:r>
              <a:rPr lang="de-DE" sz="2000" dirty="0">
                <a:latin typeface="Arial" panose="020B0604020202020204" pitchFamily="34" charset="0"/>
                <a:cs typeface="Arial" panose="020B0604020202020204" pitchFamily="34" charset="0"/>
              </a:rPr>
              <a:t> Flipchart mit einem </a:t>
            </a:r>
            <a:br>
              <a:rPr lang="de-DE" sz="2000" dirty="0">
                <a:latin typeface="Arial" panose="020B0604020202020204" pitchFamily="34" charset="0"/>
                <a:cs typeface="Arial" panose="020B0604020202020204" pitchFamily="34" charset="0"/>
              </a:rPr>
            </a:br>
            <a:r>
              <a:rPr lang="de-DE" sz="2000" dirty="0">
                <a:highlight>
                  <a:srgbClr val="FFFF00"/>
                </a:highlight>
                <a:latin typeface="Arial" panose="020B0604020202020204" pitchFamily="34" charset="0"/>
                <a:cs typeface="Arial" panose="020B0604020202020204" pitchFamily="34" charset="0"/>
              </a:rPr>
              <a:t>GELBEN PIN </a:t>
            </a:r>
            <a:br>
              <a:rPr lang="de-DE" sz="2000" dirty="0">
                <a:highlight>
                  <a:srgbClr val="FFFF00"/>
                </a:highlight>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markiert, die für IDEM bestimmt sind.</a:t>
            </a:r>
          </a:p>
          <a:p>
            <a:pPr marL="0" indent="0">
              <a:buNone/>
            </a:pPr>
            <a:r>
              <a:rPr lang="de-DE" sz="2000" dirty="0">
                <a:latin typeface="Arial" panose="020B0604020202020204" pitchFamily="34" charset="0"/>
                <a:cs typeface="Arial" panose="020B0604020202020204" pitchFamily="34" charset="0"/>
              </a:rPr>
              <a:t>Persönlich trägt man ebenfalls ein </a:t>
            </a:r>
            <a:br>
              <a:rPr lang="de-DE" sz="2000" dirty="0">
                <a:latin typeface="Arial" panose="020B0604020202020204" pitchFamily="34" charset="0"/>
                <a:cs typeface="Arial" panose="020B0604020202020204" pitchFamily="34" charset="0"/>
              </a:rPr>
            </a:br>
            <a:r>
              <a:rPr lang="de-DE" sz="2000" dirty="0">
                <a:highlight>
                  <a:srgbClr val="FFFF00"/>
                </a:highlight>
                <a:latin typeface="Arial" panose="020B0604020202020204" pitchFamily="34" charset="0"/>
                <a:cs typeface="Arial" panose="020B0604020202020204" pitchFamily="34" charset="0"/>
              </a:rPr>
              <a:t>GELBES T-SHIRT</a:t>
            </a:r>
          </a:p>
          <a:p>
            <a:pPr marL="0" indent="0">
              <a:buNone/>
            </a:pPr>
            <a:endParaRPr lang="de-DE" sz="2000" b="1" u="sng" dirty="0"/>
          </a:p>
          <a:p>
            <a:pPr marL="0" indent="0">
              <a:buNone/>
            </a:pPr>
            <a:endParaRPr lang="de-DE" sz="1600" dirty="0"/>
          </a:p>
          <a:p>
            <a:pPr marL="0" indent="0">
              <a:buNone/>
            </a:pPr>
            <a:endParaRPr lang="de-DE" sz="1600" dirty="0"/>
          </a:p>
          <a:p>
            <a:pPr marL="0" indent="0">
              <a:buNone/>
            </a:pPr>
            <a:endParaRPr lang="de-DE" dirty="0"/>
          </a:p>
        </p:txBody>
      </p:sp>
      <p:sp>
        <p:nvSpPr>
          <p:cNvPr id="4" name="Textfeld 3">
            <a:extLst>
              <a:ext uri="{FF2B5EF4-FFF2-40B4-BE49-F238E27FC236}">
                <a16:creationId xmlns:a16="http://schemas.microsoft.com/office/drawing/2014/main" id="{93FF2D86-E223-B853-D6E1-906AA29C934D}"/>
              </a:ext>
            </a:extLst>
          </p:cNvPr>
          <p:cNvSpPr txBox="1"/>
          <p:nvPr/>
        </p:nvSpPr>
        <p:spPr>
          <a:xfrm>
            <a:off x="5627077" y="1062892"/>
            <a:ext cx="5656385" cy="375487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000" b="1" i="0" u="none" strike="noStrike" cap="none" normalizeH="0" baseline="0" dirty="0" bmk="">
              <a:ln>
                <a:noFill/>
              </a:ln>
              <a:solidFill>
                <a:srgbClr val="2B3840"/>
              </a:solidFill>
              <a:effectLst/>
              <a:highlight>
                <a:srgbClr val="FFFF00"/>
              </a:highligh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1" i="0" strike="noStrike" cap="none" normalizeH="0" baseline="0" dirty="0" bmk="">
                <a:ln>
                  <a:noFill/>
                </a:ln>
                <a:solidFill>
                  <a:srgbClr val="2B3840"/>
                </a:solidFill>
                <a:effectLst/>
                <a:highlight>
                  <a:srgbClr val="FFFF00"/>
                </a:highlight>
                <a:latin typeface="Arial" panose="020B0604020202020204" pitchFamily="34" charset="0"/>
                <a:cs typeface="Arial" panose="020B0604020202020204" pitchFamily="34" charset="0"/>
              </a:rPr>
              <a:t>Diese 3 Bereiche besucht man:</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2000" b="1" dirty="0" bmk="">
              <a:solidFill>
                <a:srgbClr val="2B3840"/>
              </a:solidFill>
              <a:highlight>
                <a:srgbClr val="FFFF00"/>
              </a:highligh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000" b="1" i="0" u="none" strike="noStrike" cap="none" normalizeH="0" baseline="0" dirty="0" bmk="">
              <a:ln>
                <a:noFill/>
              </a:ln>
              <a:solidFill>
                <a:srgbClr val="2B3840"/>
              </a:solidFill>
              <a:effectLst/>
              <a:highlight>
                <a:srgbClr val="FFFF00"/>
              </a:highligh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2000"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a:t>
            </a:r>
            <a:r>
              <a:rPr kumimoji="0" lang="de-DE" altLang="de-DE" sz="2000" b="0" i="0" u="none" strike="noStrike" cap="none" normalizeH="0" baseline="0" dirty="0" err="1" bmk="">
                <a:ln>
                  <a:noFill/>
                </a:ln>
                <a:solidFill>
                  <a:srgbClr val="2B3840"/>
                </a:solidFill>
                <a:effectLst/>
                <a:latin typeface="Arial" panose="020B0604020202020204" pitchFamily="34" charset="0"/>
                <a:cs typeface="Arial" panose="020B0604020202020204" pitchFamily="34" charset="0"/>
              </a:rPr>
              <a:t>Stroke</a:t>
            </a:r>
            <a:r>
              <a:rPr kumimoji="0" lang="de-DE" altLang="de-DE" sz="2000"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Abteilung (Schlaganfall-Station)</a:t>
            </a:r>
            <a:br>
              <a:rPr kumimoji="0" lang="de-DE" altLang="de-DE" sz="2000"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br>
            <a:endParaRPr kumimoji="0" lang="de-DE" altLang="de-DE" sz="2000" b="0"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de-DE" altLang="de-DE" sz="2000" dirty="0" bmk="">
                <a:solidFill>
                  <a:srgbClr val="2B3840"/>
                </a:solidFill>
                <a:latin typeface="Arial" panose="020B0604020202020204" pitchFamily="34" charset="0"/>
                <a:cs typeface="Arial" panose="020B0604020202020204" pitchFamily="34" charset="0"/>
              </a:rPr>
              <a:t> Chirurgie, Orthopädie (Operative Fächer)</a:t>
            </a:r>
          </a:p>
          <a:p>
            <a:pPr marL="0" marR="0" lvl="0" indent="0" algn="l" defTabSz="914400" rtl="0" eaLnBrk="0" fontAlgn="base" latinLnBrk="0" hangingPunct="0">
              <a:lnSpc>
                <a:spcPct val="100000"/>
              </a:lnSpc>
              <a:spcBef>
                <a:spcPct val="0"/>
              </a:spcBef>
              <a:spcAft>
                <a:spcPct val="0"/>
              </a:spcAft>
              <a:buClrTx/>
              <a:buSzTx/>
              <a:tabLst/>
            </a:pPr>
            <a:r>
              <a:rPr lang="de-DE" altLang="de-DE" sz="2000" dirty="0" bmk="">
                <a:solidFill>
                  <a:srgbClr val="2B3840"/>
                </a:solidFill>
                <a:latin typeface="Arial" panose="020B0604020202020204" pitchFamily="34" charset="0"/>
                <a:cs typeface="Arial" panose="020B0604020202020204" pitchFamily="34" charset="0"/>
              </a:rPr>
              <a:t>   (2. Stock)</a:t>
            </a:r>
            <a:br>
              <a:rPr lang="de-DE" altLang="de-DE" sz="2000" dirty="0" bmk="">
                <a:solidFill>
                  <a:srgbClr val="2B3840"/>
                </a:solidFill>
                <a:latin typeface="Arial" panose="020B0604020202020204" pitchFamily="34" charset="0"/>
                <a:cs typeface="Arial" panose="020B0604020202020204" pitchFamily="34" charset="0"/>
              </a:rPr>
            </a:br>
            <a:endParaRPr lang="de-DE" altLang="de-DE" sz="2000" dirty="0" bmk="">
              <a:solidFill>
                <a:srgbClr val="2B3840"/>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de-DE" altLang="de-DE" sz="2000" dirty="0" bmk="">
                <a:solidFill>
                  <a:srgbClr val="2B3840"/>
                </a:solidFill>
                <a:latin typeface="Arial" panose="020B0604020202020204" pitchFamily="34" charset="0"/>
                <a:cs typeface="Arial" panose="020B0604020202020204" pitchFamily="34" charset="0"/>
              </a:rPr>
              <a:t> alle Organe OHNE OP</a:t>
            </a:r>
            <a:br>
              <a:rPr lang="de-DE" altLang="de-DE" sz="2000" dirty="0" bmk="">
                <a:solidFill>
                  <a:srgbClr val="2B3840"/>
                </a:solidFill>
                <a:latin typeface="Arial" panose="020B0604020202020204" pitchFamily="34" charset="0"/>
                <a:cs typeface="Arial" panose="020B0604020202020204" pitchFamily="34" charset="0"/>
              </a:rPr>
            </a:br>
            <a:r>
              <a:rPr lang="de-DE" altLang="de-DE" sz="2000" dirty="0" bmk="">
                <a:solidFill>
                  <a:srgbClr val="2B3840"/>
                </a:solidFill>
                <a:latin typeface="Arial" panose="020B0604020202020204" pitchFamily="34" charset="0"/>
                <a:cs typeface="Arial" panose="020B0604020202020204" pitchFamily="34" charset="0"/>
              </a:rPr>
              <a:t>   (1. Stock)</a:t>
            </a:r>
          </a:p>
          <a:p>
            <a:pPr marL="0" marR="0" lvl="0" indent="0" algn="l" defTabSz="914400" rtl="0" eaLnBrk="0" fontAlgn="base" latinLnBrk="0" hangingPunct="0">
              <a:lnSpc>
                <a:spcPct val="100000"/>
              </a:lnSpc>
              <a:spcBef>
                <a:spcPct val="0"/>
              </a:spcBef>
              <a:spcAft>
                <a:spcPct val="0"/>
              </a:spcAft>
              <a:buClrTx/>
              <a:buSzTx/>
              <a:buFontTx/>
              <a:buChar char="•"/>
              <a:tabLst/>
            </a:pPr>
            <a:endParaRPr lang="de-DE" altLang="de-DE" dirty="0" bmk="">
              <a:solidFill>
                <a:srgbClr val="2B3840"/>
              </a:solidFill>
              <a:latin typeface="inherit"/>
            </a:endParaRPr>
          </a:p>
        </p:txBody>
      </p:sp>
      <p:sp>
        <p:nvSpPr>
          <p:cNvPr id="12" name="Textfeld 11">
            <a:extLst>
              <a:ext uri="{FF2B5EF4-FFF2-40B4-BE49-F238E27FC236}">
                <a16:creationId xmlns:a16="http://schemas.microsoft.com/office/drawing/2014/main" id="{CAED42E5-B02E-58DB-E7BA-C00527B85ABB}"/>
              </a:ext>
            </a:extLst>
          </p:cNvPr>
          <p:cNvSpPr txBox="1"/>
          <p:nvPr/>
        </p:nvSpPr>
        <p:spPr>
          <a:xfrm>
            <a:off x="444291" y="4595446"/>
            <a:ext cx="4650151" cy="105157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Ich bin speziell zuständig für: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Reden, Diskutieren, „Hand halten“, Blumenpflege, spazieren gehen, ….</a:t>
            </a:r>
          </a:p>
        </p:txBody>
      </p:sp>
      <p:sp>
        <p:nvSpPr>
          <p:cNvPr id="2" name="Foliennummernplatzhalter 1">
            <a:extLst>
              <a:ext uri="{FF2B5EF4-FFF2-40B4-BE49-F238E27FC236}">
                <a16:creationId xmlns:a16="http://schemas.microsoft.com/office/drawing/2014/main" id="{4A004B23-DC4A-D51B-8AF2-BEB9249A908E}"/>
              </a:ext>
            </a:extLst>
          </p:cNvPr>
          <p:cNvSpPr>
            <a:spLocks noGrp="1"/>
          </p:cNvSpPr>
          <p:nvPr>
            <p:ph type="sldNum" sz="quarter" idx="12"/>
          </p:nvPr>
        </p:nvSpPr>
        <p:spPr/>
        <p:txBody>
          <a:bodyPr/>
          <a:lstStyle/>
          <a:p>
            <a:fld id="{24302D4A-F510-A748-8659-105083C1ED59}" type="slidenum">
              <a:rPr lang="de-DE" smtClean="0"/>
              <a:t>15</a:t>
            </a:fld>
            <a:endParaRPr lang="de-DE"/>
          </a:p>
        </p:txBody>
      </p:sp>
      <p:pic>
        <p:nvPicPr>
          <p:cNvPr id="7" name="Grafik 6">
            <a:extLst>
              <a:ext uri="{FF2B5EF4-FFF2-40B4-BE49-F238E27FC236}">
                <a16:creationId xmlns:a16="http://schemas.microsoft.com/office/drawing/2014/main" id="{B9ACFD08-18AF-510C-6723-66B6B8D791CA}"/>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9217847" y="3740450"/>
            <a:ext cx="1851206" cy="2615900"/>
          </a:xfrm>
          <a:prstGeom prst="rect">
            <a:avLst/>
          </a:prstGeom>
        </p:spPr>
      </p:pic>
      <p:sp>
        <p:nvSpPr>
          <p:cNvPr id="9" name="Titel 4">
            <a:extLst>
              <a:ext uri="{FF2B5EF4-FFF2-40B4-BE49-F238E27FC236}">
                <a16:creationId xmlns:a16="http://schemas.microsoft.com/office/drawing/2014/main" id="{A4B7DDFE-1C15-333E-FB52-75E136975582}"/>
              </a:ext>
            </a:extLst>
          </p:cNvPr>
          <p:cNvSpPr txBox="1">
            <a:spLocks/>
          </p:cNvSpPr>
          <p:nvPr/>
        </p:nvSpPr>
        <p:spPr>
          <a:xfrm>
            <a:off x="344558" y="1"/>
            <a:ext cx="11394150" cy="67993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de-DE" dirty="0">
                <a:solidFill>
                  <a:schemeClr val="tx2"/>
                </a:solidFill>
                <a:latin typeface="Arial" panose="020B0604020202020204" pitchFamily="34" charset="0"/>
                <a:cs typeface="Arial" panose="020B0604020202020204" pitchFamily="34" charset="0"/>
              </a:rPr>
              <a:t>IDEM – Im Dienste Eines Mitmenschen </a:t>
            </a:r>
          </a:p>
        </p:txBody>
      </p:sp>
    </p:spTree>
    <p:extLst>
      <p:ext uri="{BB962C8B-B14F-4D97-AF65-F5344CB8AC3E}">
        <p14:creationId xmlns:p14="http://schemas.microsoft.com/office/powerpoint/2010/main" val="956730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6E7FD-CB72-0561-B02B-7BD64577C9A1}"/>
            </a:ext>
          </a:extLst>
        </p:cNvPr>
        <p:cNvGrpSpPr/>
        <p:nvPr/>
      </p:nvGrpSpPr>
      <p:grpSpPr>
        <a:xfrm>
          <a:off x="0" y="0"/>
          <a:ext cx="0" cy="0"/>
          <a:chOff x="0" y="0"/>
          <a:chExt cx="0" cy="0"/>
        </a:xfrm>
      </p:grpSpPr>
      <p:sp>
        <p:nvSpPr>
          <p:cNvPr id="4" name="Untertitel 3">
            <a:extLst>
              <a:ext uri="{FF2B5EF4-FFF2-40B4-BE49-F238E27FC236}">
                <a16:creationId xmlns:a16="http://schemas.microsoft.com/office/drawing/2014/main" id="{456F2DF8-6F3E-E26A-AC7E-C646AEE0328B}"/>
              </a:ext>
            </a:extLst>
          </p:cNvPr>
          <p:cNvSpPr>
            <a:spLocks noGrp="1"/>
          </p:cNvSpPr>
          <p:nvPr>
            <p:ph idx="1"/>
          </p:nvPr>
        </p:nvSpPr>
        <p:spPr>
          <a:xfrm>
            <a:off x="344558" y="1093305"/>
            <a:ext cx="11331344" cy="3827038"/>
          </a:xfrm>
        </p:spPr>
        <p:txBody>
          <a:bodyPr>
            <a:normAutofit/>
          </a:bodyPr>
          <a:lstStyle/>
          <a:p>
            <a:pPr marL="0" marR="0" lvl="0" indent="0" algn="l" defTabSz="914400" rtl="0" eaLnBrk="0" fontAlgn="base" latinLnBrk="0" hangingPunct="0">
              <a:lnSpc>
                <a:spcPct val="120000"/>
              </a:lnSpc>
              <a:spcBef>
                <a:spcPct val="0"/>
              </a:spcBef>
              <a:spcAft>
                <a:spcPct val="0"/>
              </a:spcAft>
              <a:buClrTx/>
              <a:buSzTx/>
              <a:buFontTx/>
              <a:buNone/>
              <a:tabLst/>
            </a:pPr>
            <a:r>
              <a:rPr kumimoji="0" lang="de-DE" altLang="de-DE" b="1" i="0" strike="noStrike" cap="none" normalizeH="0" baseline="0" dirty="0" bmk="">
                <a:ln>
                  <a:noFill/>
                </a:ln>
                <a:solidFill>
                  <a:srgbClr val="2B3840"/>
                </a:solidFill>
                <a:effectLst/>
                <a:highlight>
                  <a:srgbClr val="FFFF00"/>
                </a:highlight>
                <a:latin typeface="Arial" panose="020B0604020202020204" pitchFamily="34" charset="0"/>
                <a:cs typeface="Arial" panose="020B0604020202020204" pitchFamily="34" charset="0"/>
              </a:rPr>
              <a:t>Wie Sie ein Teil von unserem Team sein können:</a:t>
            </a:r>
          </a:p>
          <a:p>
            <a:pPr marL="0" marR="0" lvl="0" indent="0" algn="l" defTabSz="914400" rtl="0" eaLnBrk="0" fontAlgn="base" latinLnBrk="0" hangingPunct="0">
              <a:lnSpc>
                <a:spcPct val="120000"/>
              </a:lnSpc>
              <a:spcBef>
                <a:spcPct val="0"/>
              </a:spcBef>
              <a:spcAft>
                <a:spcPct val="0"/>
              </a:spcAft>
              <a:buClrTx/>
              <a:buSzTx/>
              <a:buFontTx/>
              <a:buNone/>
              <a:tabLst/>
            </a:pPr>
            <a:br>
              <a:rPr kumimoji="0" lang="de-DE" altLang="de-DE" b="1" i="0" u="sng" strike="noStrike" cap="none" normalizeH="0" baseline="0" dirty="0" bmk="">
                <a:ln>
                  <a:noFill/>
                </a:ln>
                <a:solidFill>
                  <a:srgbClr val="2B3840"/>
                </a:solidFill>
                <a:effectLst/>
                <a:highlight>
                  <a:srgbClr val="FFFF00"/>
                </a:highlight>
                <a:latin typeface="Arial" panose="020B0604020202020204" pitchFamily="34" charset="0"/>
                <a:cs typeface="Arial" panose="020B0604020202020204" pitchFamily="34" charset="0"/>
              </a:rPr>
            </a:br>
            <a:endParaRPr kumimoji="0" lang="de-DE" altLang="de-DE" b="1" i="0" u="sng" strike="noStrike" cap="none" normalizeH="0" baseline="0" dirty="0" bmk="">
              <a:ln>
                <a:noFill/>
              </a:ln>
              <a:solidFill>
                <a:srgbClr val="2B3840"/>
              </a:solidFill>
              <a:effectLst/>
              <a:highlight>
                <a:srgbClr val="FFFF00"/>
              </a:highligh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20000"/>
              </a:lnSpc>
              <a:spcBef>
                <a:spcPct val="0"/>
              </a:spcBef>
              <a:spcAft>
                <a:spcPct val="0"/>
              </a:spcAft>
              <a:buClrTx/>
              <a:buSzTx/>
              <a:buFontTx/>
              <a:buChar char="•"/>
              <a:tabLst/>
            </a:pPr>
            <a:r>
              <a:rPr kumimoji="0" lang="de-DE" altLang="de-DE" sz="2000"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a:t>
            </a:r>
            <a:r>
              <a:rPr kumimoji="0" lang="de-DE" altLang="de-DE"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Sie verfügen über </a:t>
            </a:r>
            <a:r>
              <a:rPr kumimoji="0" lang="de-DE" altLang="de-DE" b="1" i="0" strike="noStrike" cap="none" normalizeH="0" baseline="0" dirty="0" bmk="">
                <a:ln>
                  <a:noFill/>
                </a:ln>
                <a:solidFill>
                  <a:srgbClr val="2B3840"/>
                </a:solidFill>
                <a:effectLst/>
                <a:highlight>
                  <a:srgbClr val="FFFF00"/>
                </a:highlight>
                <a:latin typeface="Arial" panose="020B0604020202020204" pitchFamily="34" charset="0"/>
                <a:cs typeface="Arial" panose="020B0604020202020204" pitchFamily="34" charset="0"/>
              </a:rPr>
              <a:t>freie Zeit</a:t>
            </a:r>
            <a:r>
              <a:rPr kumimoji="0" lang="de-DE" altLang="de-DE" b="1" i="0" strike="noStrike" cap="none" normalizeH="0" baseline="0" dirty="0" bmk="">
                <a:ln>
                  <a:noFill/>
                </a:ln>
                <a:solidFill>
                  <a:srgbClr val="2B3840"/>
                </a:solidFill>
                <a:effectLst/>
                <a:latin typeface="Arial" panose="020B0604020202020204" pitchFamily="34" charset="0"/>
                <a:cs typeface="Arial" panose="020B0604020202020204" pitchFamily="34" charset="0"/>
              </a:rPr>
              <a:t>, </a:t>
            </a:r>
            <a:r>
              <a:rPr kumimoji="0" lang="de-DE" altLang="de-DE"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die Sie gerne in</a:t>
            </a:r>
          </a:p>
          <a:p>
            <a:pPr marL="0" marR="0" lvl="0" indent="0" algn="l" defTabSz="914400" rtl="0" eaLnBrk="0" fontAlgn="base" latinLnBrk="0" hangingPunct="0">
              <a:lnSpc>
                <a:spcPct val="120000"/>
              </a:lnSpc>
              <a:spcBef>
                <a:spcPct val="0"/>
              </a:spcBef>
              <a:spcAft>
                <a:spcPct val="0"/>
              </a:spcAft>
              <a:buClrTx/>
              <a:buSzTx/>
              <a:tabLst/>
            </a:pPr>
            <a:r>
              <a:rPr lang="de-DE" altLang="de-DE" dirty="0" bmk="">
                <a:solidFill>
                  <a:srgbClr val="2B3840"/>
                </a:solidFill>
                <a:latin typeface="Arial" panose="020B0604020202020204" pitchFamily="34" charset="0"/>
                <a:cs typeface="Arial" panose="020B0604020202020204" pitchFamily="34" charset="0"/>
              </a:rPr>
              <a:t> </a:t>
            </a:r>
            <a:r>
              <a:rPr kumimoji="0" lang="de-DE" altLang="de-DE"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einem sozialen Engagement anderen Menschen</a:t>
            </a:r>
          </a:p>
          <a:p>
            <a:pPr marL="0" marR="0" lvl="0" indent="0" algn="l" defTabSz="914400" rtl="0" eaLnBrk="0" fontAlgn="base" latinLnBrk="0" hangingPunct="0">
              <a:lnSpc>
                <a:spcPct val="120000"/>
              </a:lnSpc>
              <a:spcBef>
                <a:spcPct val="0"/>
              </a:spcBef>
              <a:spcAft>
                <a:spcPct val="0"/>
              </a:spcAft>
              <a:buClrTx/>
              <a:buSzTx/>
              <a:tabLst/>
            </a:pPr>
            <a:r>
              <a:rPr lang="de-DE" altLang="de-DE" dirty="0" bmk="">
                <a:solidFill>
                  <a:srgbClr val="2B3840"/>
                </a:solidFill>
                <a:latin typeface="Arial" panose="020B0604020202020204" pitchFamily="34" charset="0"/>
                <a:cs typeface="Arial" panose="020B0604020202020204" pitchFamily="34" charset="0"/>
              </a:rPr>
              <a:t> </a:t>
            </a:r>
            <a:r>
              <a:rPr kumimoji="0" lang="de-DE" altLang="de-DE"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zur Verfügung stellen möchten.</a:t>
            </a:r>
            <a:br>
              <a:rPr kumimoji="0" lang="de-DE" altLang="de-DE"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br>
            <a:endParaRPr kumimoji="0" lang="de-DE" altLang="de-DE" b="0"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20000"/>
              </a:lnSpc>
              <a:spcBef>
                <a:spcPct val="0"/>
              </a:spcBef>
              <a:spcAft>
                <a:spcPct val="0"/>
              </a:spcAft>
              <a:buClrTx/>
              <a:buSzTx/>
              <a:tabLst/>
            </a:pPr>
            <a:endParaRPr kumimoji="0" lang="de-DE" altLang="de-DE" b="0"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20000"/>
              </a:lnSpc>
              <a:spcBef>
                <a:spcPct val="0"/>
              </a:spcBef>
              <a:spcAft>
                <a:spcPct val="0"/>
              </a:spcAft>
              <a:buClrTx/>
              <a:buSzTx/>
              <a:buFontTx/>
              <a:buChar char="•"/>
              <a:tabLst/>
            </a:pPr>
            <a:r>
              <a:rPr kumimoji="0" lang="de-DE" altLang="de-DE"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Sie zeichnen sich durch </a:t>
            </a:r>
            <a:r>
              <a:rPr kumimoji="0" lang="de-DE" altLang="de-DE" b="1" i="0" strike="noStrike" cap="none" normalizeH="0" baseline="0" dirty="0" bmk="">
                <a:ln>
                  <a:noFill/>
                </a:ln>
                <a:solidFill>
                  <a:srgbClr val="2B3840"/>
                </a:solidFill>
                <a:effectLst/>
                <a:highlight>
                  <a:srgbClr val="FFFF00"/>
                </a:highlight>
                <a:latin typeface="Arial" panose="020B0604020202020204" pitchFamily="34" charset="0"/>
                <a:cs typeface="Arial" panose="020B0604020202020204" pitchFamily="34" charset="0"/>
              </a:rPr>
              <a:t>Einfühlungsvermögen</a:t>
            </a:r>
          </a:p>
          <a:p>
            <a:pPr marL="0" marR="0" lvl="0" indent="0" algn="l" defTabSz="914400" rtl="0" eaLnBrk="0" fontAlgn="base" latinLnBrk="0" hangingPunct="0">
              <a:lnSpc>
                <a:spcPct val="120000"/>
              </a:lnSpc>
              <a:spcBef>
                <a:spcPct val="0"/>
              </a:spcBef>
              <a:spcAft>
                <a:spcPct val="0"/>
              </a:spcAft>
              <a:buClrTx/>
              <a:buSzTx/>
              <a:tabLst/>
            </a:pPr>
            <a:r>
              <a:rPr lang="de-DE" altLang="de-DE" b="1" dirty="0" bmk="">
                <a:solidFill>
                  <a:srgbClr val="2B3840"/>
                </a:solidFill>
                <a:latin typeface="Arial" panose="020B0604020202020204" pitchFamily="34" charset="0"/>
                <a:cs typeface="Arial" panose="020B0604020202020204" pitchFamily="34" charset="0"/>
              </a:rPr>
              <a:t> </a:t>
            </a:r>
            <a:r>
              <a:rPr kumimoji="0" lang="de-DE" altLang="de-DE" b="1"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a:t>
            </a:r>
            <a:r>
              <a:rPr kumimoji="0" lang="de-DE" altLang="de-DE"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aus, können gut zuhören und sind gerne für die  </a:t>
            </a:r>
          </a:p>
          <a:p>
            <a:pPr marL="0" marR="0" lvl="0" indent="0" algn="l" defTabSz="914400" rtl="0" eaLnBrk="0" fontAlgn="base" latinLnBrk="0" hangingPunct="0">
              <a:lnSpc>
                <a:spcPct val="120000"/>
              </a:lnSpc>
              <a:spcBef>
                <a:spcPct val="0"/>
              </a:spcBef>
              <a:spcAft>
                <a:spcPct val="0"/>
              </a:spcAft>
              <a:buClrTx/>
              <a:buSzTx/>
              <a:tabLst/>
            </a:pPr>
            <a:r>
              <a:rPr lang="de-DE" altLang="de-DE" dirty="0" bmk="">
                <a:solidFill>
                  <a:srgbClr val="2B3840"/>
                </a:solidFill>
                <a:latin typeface="Arial" panose="020B0604020202020204" pitchFamily="34" charset="0"/>
                <a:cs typeface="Arial" panose="020B0604020202020204" pitchFamily="34" charset="0"/>
              </a:rPr>
              <a:t> </a:t>
            </a:r>
            <a:r>
              <a:rPr kumimoji="0" lang="de-DE" altLang="de-DE"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Patientinnen und Patienten da.</a:t>
            </a:r>
            <a:r>
              <a:rPr lang="de-DE" altLang="de-DE" dirty="0" bmk="">
                <a:solidFill>
                  <a:srgbClr val="2B3840"/>
                </a:solidFill>
                <a:latin typeface="Arial" panose="020B0604020202020204" pitchFamily="34" charset="0"/>
                <a:cs typeface="Arial" panose="020B0604020202020204" pitchFamily="34" charset="0"/>
              </a:rPr>
              <a:t>	</a:t>
            </a:r>
            <a:r>
              <a:rPr lang="de-DE" altLang="de-DE" sz="2000" dirty="0" bmk="">
                <a:solidFill>
                  <a:srgbClr val="2B3840"/>
                </a:solidFill>
                <a:latin typeface="Arial" panose="020B0604020202020204" pitchFamily="34" charset="0"/>
                <a:cs typeface="Arial" panose="020B0604020202020204" pitchFamily="34" charset="0"/>
              </a:rPr>
              <a:t>				</a:t>
            </a:r>
            <a:endParaRPr lang="de-DE" sz="1200" dirty="0"/>
          </a:p>
        </p:txBody>
      </p:sp>
      <p:sp>
        <p:nvSpPr>
          <p:cNvPr id="8" name="Foliennummernplatzhalter 7">
            <a:extLst>
              <a:ext uri="{FF2B5EF4-FFF2-40B4-BE49-F238E27FC236}">
                <a16:creationId xmlns:a16="http://schemas.microsoft.com/office/drawing/2014/main" id="{F58779CC-8386-0E48-B050-AA154539CF89}"/>
              </a:ext>
            </a:extLst>
          </p:cNvPr>
          <p:cNvSpPr>
            <a:spLocks noGrp="1"/>
          </p:cNvSpPr>
          <p:nvPr>
            <p:ph type="sldNum" sz="quarter" idx="12"/>
          </p:nvPr>
        </p:nvSpPr>
        <p:spPr/>
        <p:txBody>
          <a:bodyPr/>
          <a:lstStyle/>
          <a:p>
            <a:fld id="{24302D4A-F510-A748-8659-105083C1ED59}" type="slidenum">
              <a:rPr lang="de-DE" smtClean="0"/>
              <a:t>16</a:t>
            </a:fld>
            <a:endParaRPr lang="de-DE"/>
          </a:p>
        </p:txBody>
      </p:sp>
      <p:sp>
        <p:nvSpPr>
          <p:cNvPr id="7" name="Textfeld 6">
            <a:extLst>
              <a:ext uri="{FF2B5EF4-FFF2-40B4-BE49-F238E27FC236}">
                <a16:creationId xmlns:a16="http://schemas.microsoft.com/office/drawing/2014/main" id="{A14B7751-4B2B-FF53-8909-B8AAED0FC7EC}"/>
              </a:ext>
            </a:extLst>
          </p:cNvPr>
          <p:cNvSpPr txBox="1"/>
          <p:nvPr/>
        </p:nvSpPr>
        <p:spPr>
          <a:xfrm>
            <a:off x="344557" y="277846"/>
            <a:ext cx="10511011" cy="523220"/>
          </a:xfrm>
          <a:prstGeom prst="rect">
            <a:avLst/>
          </a:prstGeom>
          <a:noFill/>
        </p:spPr>
        <p:txBody>
          <a:bodyPr wrap="square">
            <a:spAutoFit/>
          </a:bodyPr>
          <a:lstStyle/>
          <a:p>
            <a:r>
              <a:rPr lang="de-DE" sz="2800" b="1" dirty="0">
                <a:solidFill>
                  <a:schemeClr val="tx2"/>
                </a:solidFill>
                <a:latin typeface="Arial" panose="020B0604020202020204" pitchFamily="34" charset="0"/>
                <a:cs typeface="Arial" panose="020B0604020202020204" pitchFamily="34" charset="0"/>
              </a:rPr>
              <a:t>IDEM – Im Dienste Eines Mitmenschen </a:t>
            </a:r>
            <a:endParaRPr lang="de-DE" sz="2800" dirty="0"/>
          </a:p>
        </p:txBody>
      </p:sp>
      <p:sp>
        <p:nvSpPr>
          <p:cNvPr id="3" name="Textfeld 2">
            <a:extLst>
              <a:ext uri="{FF2B5EF4-FFF2-40B4-BE49-F238E27FC236}">
                <a16:creationId xmlns:a16="http://schemas.microsoft.com/office/drawing/2014/main" id="{1E4BD2D7-900D-9749-3DF3-88722B677997}"/>
              </a:ext>
            </a:extLst>
          </p:cNvPr>
          <p:cNvSpPr txBox="1"/>
          <p:nvPr/>
        </p:nvSpPr>
        <p:spPr>
          <a:xfrm>
            <a:off x="6922168" y="1273907"/>
            <a:ext cx="5085347" cy="3127266"/>
          </a:xfrm>
          <a:prstGeom prst="rect">
            <a:avLst/>
          </a:prstGeom>
          <a:noFill/>
        </p:spPr>
        <p:txBody>
          <a:bodyPr wrap="square" rtlCol="0">
            <a:spAutoFit/>
          </a:bodyPr>
          <a:lstStyle/>
          <a:p>
            <a:pPr marL="0" marR="0" lvl="0" indent="0" algn="l" defTabSz="914400" rtl="0" eaLnBrk="0" fontAlgn="base" latinLnBrk="0" hangingPunct="0">
              <a:lnSpc>
                <a:spcPct val="120000"/>
              </a:lnSpc>
              <a:spcBef>
                <a:spcPct val="0"/>
              </a:spcBef>
              <a:spcAft>
                <a:spcPct val="0"/>
              </a:spcAft>
              <a:buClrTx/>
              <a:buSzTx/>
              <a:buFontTx/>
              <a:buNone/>
              <a:tabLst/>
            </a:pPr>
            <a:r>
              <a:rPr kumimoji="0" lang="de-DE" altLang="de-DE" sz="3600" b="1" i="0" strike="noStrike" cap="none" normalizeH="0" baseline="0" dirty="0" bmk="">
                <a:ln>
                  <a:noFill/>
                </a:ln>
                <a:solidFill>
                  <a:srgbClr val="2B3840"/>
                </a:solidFill>
                <a:effectLst/>
                <a:highlight>
                  <a:srgbClr val="FF0000"/>
                </a:highlight>
                <a:latin typeface="Arial" panose="020B0604020202020204" pitchFamily="34" charset="0"/>
                <a:cs typeface="Arial" panose="020B0604020202020204" pitchFamily="34" charset="0"/>
              </a:rPr>
              <a:t>Wichtig!</a:t>
            </a:r>
          </a:p>
          <a:p>
            <a:pPr marL="0" marR="0" lvl="0" indent="0" algn="l" defTabSz="914400" rtl="0" eaLnBrk="0" fontAlgn="base" latinLnBrk="0" hangingPunct="0">
              <a:lnSpc>
                <a:spcPct val="120000"/>
              </a:lnSpc>
              <a:spcBef>
                <a:spcPct val="0"/>
              </a:spcBef>
              <a:spcAft>
                <a:spcPct val="0"/>
              </a:spcAft>
              <a:buClrTx/>
              <a:buSzTx/>
              <a:buFontTx/>
              <a:buNone/>
              <a:tabLst/>
            </a:pPr>
            <a:endParaRPr kumimoji="0" lang="de-DE" altLang="de-DE" b="1" i="0" u="sng" strike="noStrike" cap="none" normalizeH="0" baseline="0" dirty="0" bmk="">
              <a:ln>
                <a:noFill/>
              </a:ln>
              <a:solidFill>
                <a:srgbClr val="2B3840"/>
              </a:solidFill>
              <a:effectLst/>
              <a:highlight>
                <a:srgbClr val="FF0000"/>
              </a:highligh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20000"/>
              </a:lnSpc>
              <a:spcBef>
                <a:spcPct val="0"/>
              </a:spcBef>
              <a:spcAft>
                <a:spcPct val="0"/>
              </a:spcAft>
              <a:buClrTx/>
              <a:buSzTx/>
              <a:buFontTx/>
              <a:buChar char="•"/>
              <a:tabLst/>
            </a:pPr>
            <a:r>
              <a:rPr kumimoji="0" lang="de-DE" altLang="de-DE" b="1" i="0" u="none" strike="noStrike" cap="none" normalizeH="0" baseline="0" dirty="0" bmk="">
                <a:ln>
                  <a:noFill/>
                </a:ln>
                <a:solidFill>
                  <a:srgbClr val="FF0000"/>
                </a:solidFill>
                <a:effectLst/>
                <a:latin typeface="Arial" panose="020B0604020202020204" pitchFamily="34" charset="0"/>
                <a:cs typeface="Arial" panose="020B0604020202020204" pitchFamily="34" charset="0"/>
              </a:rPr>
              <a:t>  Gepflegtes Erscheinungsbild</a:t>
            </a:r>
          </a:p>
          <a:p>
            <a:pPr marL="0" marR="0" lvl="0" indent="0" algn="l" defTabSz="914400" rtl="0" eaLnBrk="0" fontAlgn="base" latinLnBrk="0" hangingPunct="0">
              <a:lnSpc>
                <a:spcPct val="120000"/>
              </a:lnSpc>
              <a:spcBef>
                <a:spcPct val="0"/>
              </a:spcBef>
              <a:spcAft>
                <a:spcPct val="0"/>
              </a:spcAft>
              <a:buClrTx/>
              <a:buSzTx/>
              <a:buFontTx/>
              <a:buChar char="•"/>
              <a:tabLst/>
            </a:pPr>
            <a:r>
              <a:rPr lang="de-DE" altLang="de-DE" b="1" dirty="0" bmk="">
                <a:solidFill>
                  <a:srgbClr val="FF0000"/>
                </a:solidFill>
                <a:latin typeface="Arial" panose="020B0604020202020204" pitchFamily="34" charset="0"/>
                <a:cs typeface="Arial" panose="020B0604020202020204" pitchFamily="34" charset="0"/>
              </a:rPr>
              <a:t>  Zuverlässigkeit</a:t>
            </a:r>
          </a:p>
          <a:p>
            <a:pPr marL="0" marR="0" lvl="0" indent="0" algn="l" defTabSz="914400" rtl="0" eaLnBrk="0" fontAlgn="base" latinLnBrk="0" hangingPunct="0">
              <a:lnSpc>
                <a:spcPct val="120000"/>
              </a:lnSpc>
              <a:spcBef>
                <a:spcPct val="0"/>
              </a:spcBef>
              <a:spcAft>
                <a:spcPct val="0"/>
              </a:spcAft>
              <a:buClrTx/>
              <a:buSzTx/>
              <a:buFontTx/>
              <a:buChar char="•"/>
              <a:tabLst/>
            </a:pPr>
            <a:r>
              <a:rPr kumimoji="0" lang="de-DE" altLang="de-DE" b="1" i="0" u="none" strike="noStrike" cap="none" normalizeH="0" baseline="0" dirty="0" bmk="">
                <a:ln>
                  <a:noFill/>
                </a:ln>
                <a:solidFill>
                  <a:srgbClr val="FF0000"/>
                </a:solidFill>
                <a:effectLst/>
                <a:latin typeface="Arial" panose="020B0604020202020204" pitchFamily="34" charset="0"/>
                <a:cs typeface="Arial" panose="020B0604020202020204" pitchFamily="34" charset="0"/>
              </a:rPr>
              <a:t>  psychische Belastbarkeit</a:t>
            </a:r>
          </a:p>
          <a:p>
            <a:pPr marL="0" marR="0" lvl="0" indent="0" algn="l" defTabSz="914400" rtl="0" eaLnBrk="0" fontAlgn="base" latinLnBrk="0" hangingPunct="0">
              <a:lnSpc>
                <a:spcPct val="120000"/>
              </a:lnSpc>
              <a:spcBef>
                <a:spcPct val="0"/>
              </a:spcBef>
              <a:spcAft>
                <a:spcPct val="0"/>
              </a:spcAft>
              <a:buClrTx/>
              <a:buSzTx/>
              <a:buFontTx/>
              <a:buChar char="•"/>
              <a:tabLst/>
            </a:pPr>
            <a:r>
              <a:rPr lang="de-DE" altLang="de-DE" b="1" dirty="0" bmk="">
                <a:solidFill>
                  <a:srgbClr val="FF0000"/>
                </a:solidFill>
                <a:latin typeface="Arial" panose="020B0604020202020204" pitchFamily="34" charset="0"/>
                <a:cs typeface="Arial" panose="020B0604020202020204" pitchFamily="34" charset="0"/>
              </a:rPr>
              <a:t>  Einhaltung der Schweigepflicht</a:t>
            </a:r>
            <a:endParaRPr kumimoji="0" lang="de-DE" altLang="de-DE" b="1" i="0" u="none" strike="noStrike" cap="none" normalizeH="0" baseline="0" dirty="0" bmk="">
              <a:ln>
                <a:noFill/>
              </a:ln>
              <a:solidFill>
                <a:srgbClr val="FF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20000"/>
              </a:lnSpc>
              <a:spcBef>
                <a:spcPct val="0"/>
              </a:spcBef>
              <a:spcAft>
                <a:spcPct val="0"/>
              </a:spcAft>
              <a:buClrTx/>
              <a:buSzTx/>
              <a:tabLst/>
            </a:pPr>
            <a:br>
              <a:rPr kumimoji="0" lang="de-DE" altLang="de-DE" sz="1800"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br>
            <a:endParaRPr kumimoji="0" lang="de-DE" altLang="de-DE" sz="1800" b="0"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p:txBody>
      </p:sp>
      <p:pic>
        <p:nvPicPr>
          <p:cNvPr id="14" name="Grafik 13">
            <a:extLst>
              <a:ext uri="{FF2B5EF4-FFF2-40B4-BE49-F238E27FC236}">
                <a16:creationId xmlns:a16="http://schemas.microsoft.com/office/drawing/2014/main" id="{D8310120-C154-71A7-D6D9-7128A9AE245B}"/>
              </a:ext>
            </a:extLst>
          </p:cNvPr>
          <p:cNvPicPr>
            <a:picLocks noChangeAspect="1"/>
          </p:cNvPicPr>
          <p:nvPr/>
        </p:nvPicPr>
        <p:blipFill>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22695" y="4285893"/>
            <a:ext cx="3857920" cy="2207592"/>
          </a:xfrm>
          <a:prstGeom prst="rect">
            <a:avLst/>
          </a:prstGeom>
        </p:spPr>
      </p:pic>
    </p:spTree>
    <p:extLst>
      <p:ext uri="{BB962C8B-B14F-4D97-AF65-F5344CB8AC3E}">
        <p14:creationId xmlns:p14="http://schemas.microsoft.com/office/powerpoint/2010/main" val="1891205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A5B3D-7F23-65D1-3172-1238356EB398}"/>
            </a:ext>
          </a:extLst>
        </p:cNvPr>
        <p:cNvGrpSpPr/>
        <p:nvPr/>
      </p:nvGrpSpPr>
      <p:grpSpPr>
        <a:xfrm>
          <a:off x="0" y="0"/>
          <a:ext cx="0" cy="0"/>
          <a:chOff x="0" y="0"/>
          <a:chExt cx="0" cy="0"/>
        </a:xfrm>
      </p:grpSpPr>
      <p:sp>
        <p:nvSpPr>
          <p:cNvPr id="5" name="Textfeld 4">
            <a:extLst>
              <a:ext uri="{FF2B5EF4-FFF2-40B4-BE49-F238E27FC236}">
                <a16:creationId xmlns:a16="http://schemas.microsoft.com/office/drawing/2014/main" id="{F1684049-12CA-BEB7-15F7-CF6D10C5A625}"/>
              </a:ext>
            </a:extLst>
          </p:cNvPr>
          <p:cNvSpPr txBox="1"/>
          <p:nvPr/>
        </p:nvSpPr>
        <p:spPr>
          <a:xfrm>
            <a:off x="351183" y="1070706"/>
            <a:ext cx="10121431" cy="528564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000" b="1" i="0" u="none" strike="noStrike" cap="none" normalizeH="0" baseline="0" dirty="0" bmk="">
              <a:ln>
                <a:noFill/>
              </a:ln>
              <a:solidFill>
                <a:srgbClr val="2B3840"/>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1" i="0" strike="noStrike" cap="none" normalizeH="0" baseline="0" dirty="0" bmk="">
                <a:ln>
                  <a:noFill/>
                </a:ln>
                <a:solidFill>
                  <a:srgbClr val="2B3840"/>
                </a:solidFill>
                <a:effectLst/>
                <a:highlight>
                  <a:srgbClr val="FFFF00"/>
                </a:highlight>
                <a:latin typeface="Arial" panose="020B0604020202020204" pitchFamily="34" charset="0"/>
                <a:cs typeface="Arial" panose="020B0604020202020204" pitchFamily="34" charset="0"/>
              </a:rPr>
              <a:t>Wir bieten Ihnen alles, was Sie dazu brauchen und noch vieles mehr: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000" b="1" i="0" u="none" strike="noStrike" cap="none" normalizeH="0" baseline="0" dirty="0" bmk="">
              <a:ln>
                <a:noFill/>
              </a:ln>
              <a:solidFill>
                <a:srgbClr val="2B384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de-DE" altLang="de-DE" sz="2000"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Sorgfältige Einführung</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de-DE" altLang="de-DE" sz="2000"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Spesenentschädigung</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de-DE" altLang="de-DE" sz="2000"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Personalpreise im Restaurant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de-DE" altLang="de-DE" sz="2000"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Berufskleider</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de-DE" altLang="de-DE" sz="2000"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Fortbildungen</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de-DE" altLang="de-DE" sz="2000"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Jahresausflug IDEM</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de-DE" altLang="de-DE" sz="2000"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Dankeschön</a:t>
            </a:r>
            <a:r>
              <a:rPr lang="de-DE" altLang="de-DE" sz="2000" dirty="0" bmk="">
                <a:solidFill>
                  <a:srgbClr val="2B3840"/>
                </a:solidFill>
                <a:latin typeface="Arial" panose="020B0604020202020204" pitchFamily="34" charset="0"/>
                <a:cs typeface="Arial" panose="020B0604020202020204" pitchFamily="34" charset="0"/>
              </a:rPr>
              <a:t>-</a:t>
            </a:r>
            <a:r>
              <a:rPr kumimoji="0" lang="de-DE" altLang="de-DE" sz="2000"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Anlass mit Jahresessen</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de-DE" altLang="de-DE" sz="2000"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Standortabhängige Mitarbeiteranlässe wie </a:t>
            </a:r>
          </a:p>
          <a:p>
            <a:pPr marL="0" marR="0" lvl="0" indent="0" algn="l" defTabSz="914400" rtl="0" eaLnBrk="0" fontAlgn="base" latinLnBrk="0" hangingPunct="0">
              <a:lnSpc>
                <a:spcPct val="150000"/>
              </a:lnSpc>
              <a:spcBef>
                <a:spcPct val="0"/>
              </a:spcBef>
              <a:spcAft>
                <a:spcPct val="0"/>
              </a:spcAft>
              <a:buClrTx/>
              <a:buSzTx/>
              <a:tabLst/>
            </a:pPr>
            <a:r>
              <a:rPr lang="de-DE" altLang="de-DE" sz="2000" dirty="0" bmk="">
                <a:solidFill>
                  <a:srgbClr val="2B3840"/>
                </a:solidFill>
                <a:latin typeface="Arial" panose="020B0604020202020204" pitchFamily="34" charset="0"/>
                <a:cs typeface="Arial" panose="020B0604020202020204" pitchFamily="34" charset="0"/>
              </a:rPr>
              <a:t>  </a:t>
            </a:r>
            <a:r>
              <a:rPr kumimoji="0" lang="de-DE" altLang="de-DE" sz="2000" b="0" i="0" u="none" strike="noStrike" cap="none" normalizeH="0" baseline="0" dirty="0" bmk="">
                <a:ln>
                  <a:noFill/>
                </a:ln>
                <a:solidFill>
                  <a:srgbClr val="2B3840"/>
                </a:solidFill>
                <a:effectLst/>
                <a:latin typeface="Arial" panose="020B0604020202020204" pitchFamily="34" charset="0"/>
                <a:cs typeface="Arial" panose="020B0604020202020204" pitchFamily="34" charset="0"/>
              </a:rPr>
              <a:t> z.B. Personalfest</a:t>
            </a:r>
          </a:p>
        </p:txBody>
      </p:sp>
      <p:sp>
        <p:nvSpPr>
          <p:cNvPr id="7" name="Textfeld 6">
            <a:extLst>
              <a:ext uri="{FF2B5EF4-FFF2-40B4-BE49-F238E27FC236}">
                <a16:creationId xmlns:a16="http://schemas.microsoft.com/office/drawing/2014/main" id="{629A164D-C051-AC67-FEC2-42356AB72710}"/>
              </a:ext>
            </a:extLst>
          </p:cNvPr>
          <p:cNvSpPr txBox="1"/>
          <p:nvPr/>
        </p:nvSpPr>
        <p:spPr>
          <a:xfrm>
            <a:off x="351183" y="225194"/>
            <a:ext cx="10731032" cy="523220"/>
          </a:xfrm>
          <a:prstGeom prst="rect">
            <a:avLst/>
          </a:prstGeom>
          <a:noFill/>
        </p:spPr>
        <p:txBody>
          <a:bodyPr wrap="square">
            <a:spAutoFit/>
          </a:bodyPr>
          <a:lstStyle/>
          <a:p>
            <a:r>
              <a:rPr lang="de-DE" sz="2800" b="1" dirty="0">
                <a:solidFill>
                  <a:schemeClr val="tx2"/>
                </a:solidFill>
                <a:latin typeface="Arial" panose="020B0604020202020204" pitchFamily="34" charset="0"/>
                <a:cs typeface="Arial" panose="020B0604020202020204" pitchFamily="34" charset="0"/>
              </a:rPr>
              <a:t>IDEM – Im Dienste Eines Mitmenschen </a:t>
            </a:r>
            <a:endParaRPr lang="de-DE" sz="2800" dirty="0"/>
          </a:p>
        </p:txBody>
      </p:sp>
      <p:sp>
        <p:nvSpPr>
          <p:cNvPr id="8" name="Foliennummernplatzhalter 7">
            <a:extLst>
              <a:ext uri="{FF2B5EF4-FFF2-40B4-BE49-F238E27FC236}">
                <a16:creationId xmlns:a16="http://schemas.microsoft.com/office/drawing/2014/main" id="{B7F559BF-AE61-8D2A-CF1B-780F25C9A4BB}"/>
              </a:ext>
            </a:extLst>
          </p:cNvPr>
          <p:cNvSpPr>
            <a:spLocks noGrp="1"/>
          </p:cNvSpPr>
          <p:nvPr>
            <p:ph type="sldNum" sz="quarter" idx="12"/>
          </p:nvPr>
        </p:nvSpPr>
        <p:spPr/>
        <p:txBody>
          <a:bodyPr/>
          <a:lstStyle/>
          <a:p>
            <a:fld id="{24302D4A-F510-A748-8659-105083C1ED59}" type="slidenum">
              <a:rPr lang="de-DE" smtClean="0"/>
              <a:t>17</a:t>
            </a:fld>
            <a:endParaRPr lang="de-DE"/>
          </a:p>
        </p:txBody>
      </p:sp>
      <p:pic>
        <p:nvPicPr>
          <p:cNvPr id="3" name="Grafik 2">
            <a:extLst>
              <a:ext uri="{FF2B5EF4-FFF2-40B4-BE49-F238E27FC236}">
                <a16:creationId xmlns:a16="http://schemas.microsoft.com/office/drawing/2014/main" id="{1DDE71B7-2B15-5B6C-8B4D-B56738CC8FF4}"/>
              </a:ext>
            </a:extLst>
          </p:cNvPr>
          <p:cNvPicPr>
            <a:picLocks noChangeAspect="1"/>
          </p:cNvPicPr>
          <p:nvPr/>
        </p:nvPicPr>
        <p:blipFill>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59052" y="2139415"/>
            <a:ext cx="4112331" cy="2673016"/>
          </a:xfrm>
          <a:prstGeom prst="rect">
            <a:avLst/>
          </a:prstGeom>
        </p:spPr>
      </p:pic>
    </p:spTree>
    <p:extLst>
      <p:ext uri="{BB962C8B-B14F-4D97-AF65-F5344CB8AC3E}">
        <p14:creationId xmlns:p14="http://schemas.microsoft.com/office/powerpoint/2010/main" val="1903437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D6BB9-1747-C89A-4AC4-1742F2755E0F}"/>
            </a:ext>
          </a:extLst>
        </p:cNvPr>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A317DAAA-F663-93A7-7DBC-5159962B2C2E}"/>
              </a:ext>
            </a:extLst>
          </p:cNvPr>
          <p:cNvGraphicFramePr>
            <a:graphicFrameLocks noChangeAspect="1"/>
          </p:cNvGraphicFramePr>
          <p:nvPr/>
        </p:nvGraphicFramePr>
        <p:xfrm>
          <a:off x="828431" y="61492"/>
          <a:ext cx="5728677" cy="6735015"/>
        </p:xfrm>
        <a:graphic>
          <a:graphicData uri="http://schemas.openxmlformats.org/presentationml/2006/ole">
            <mc:AlternateContent xmlns:mc="http://schemas.openxmlformats.org/markup-compatibility/2006">
              <mc:Choice xmlns:v="urn:schemas-microsoft-com:vml" Requires="v">
                <p:oleObj name="Acrobat Document" r:id="rId2" imgW="4533723" imgH="6415694" progId="Acrobat.Document.DC">
                  <p:embed/>
                </p:oleObj>
              </mc:Choice>
              <mc:Fallback>
                <p:oleObj name="Acrobat Document" r:id="rId2" imgW="4533723" imgH="6415694" progId="Acrobat.Document.DC">
                  <p:embed/>
                  <p:pic>
                    <p:nvPicPr>
                      <p:cNvPr id="4" name="Objekt 3">
                        <a:extLst>
                          <a:ext uri="{FF2B5EF4-FFF2-40B4-BE49-F238E27FC236}">
                            <a16:creationId xmlns:a16="http://schemas.microsoft.com/office/drawing/2014/main" id="{A317DAAA-F663-93A7-7DBC-5159962B2C2E}"/>
                          </a:ext>
                        </a:extLst>
                      </p:cNvPr>
                      <p:cNvPicPr/>
                      <p:nvPr/>
                    </p:nvPicPr>
                    <p:blipFill>
                      <a:blip r:embed="rId3"/>
                      <a:stretch>
                        <a:fillRect/>
                      </a:stretch>
                    </p:blipFill>
                    <p:spPr>
                      <a:xfrm>
                        <a:off x="828431" y="61492"/>
                        <a:ext cx="5728677" cy="6735015"/>
                      </a:xfrm>
                      <a:prstGeom prst="rect">
                        <a:avLst/>
                      </a:prstGeom>
                    </p:spPr>
                  </p:pic>
                </p:oleObj>
              </mc:Fallback>
            </mc:AlternateContent>
          </a:graphicData>
        </a:graphic>
      </p:graphicFrame>
      <p:sp>
        <p:nvSpPr>
          <p:cNvPr id="6" name="Titel 5">
            <a:extLst>
              <a:ext uri="{FF2B5EF4-FFF2-40B4-BE49-F238E27FC236}">
                <a16:creationId xmlns:a16="http://schemas.microsoft.com/office/drawing/2014/main" id="{C706028C-7BB7-FA08-36C9-B1615023863A}"/>
              </a:ext>
            </a:extLst>
          </p:cNvPr>
          <p:cNvSpPr>
            <a:spLocks noGrp="1"/>
          </p:cNvSpPr>
          <p:nvPr>
            <p:ph type="ctrTitle"/>
          </p:nvPr>
        </p:nvSpPr>
        <p:spPr>
          <a:xfrm>
            <a:off x="6799385" y="445476"/>
            <a:ext cx="4931508" cy="2110155"/>
          </a:xfrm>
        </p:spPr>
        <p:txBody>
          <a:bodyPr anchor="ctr">
            <a:noAutofit/>
          </a:bodyPr>
          <a:lstStyle/>
          <a:p>
            <a:r>
              <a:rPr lang="de-DE" sz="3200" b="1" dirty="0">
                <a:latin typeface="Arial" panose="020B0604020202020204" pitchFamily="34" charset="0"/>
                <a:cs typeface="Arial" panose="020B0604020202020204" pitchFamily="34" charset="0"/>
              </a:rPr>
              <a:t>Termine 2025 Health Ostschweiz</a:t>
            </a:r>
          </a:p>
        </p:txBody>
      </p:sp>
      <p:sp>
        <p:nvSpPr>
          <p:cNvPr id="2" name="Foliennummernplatzhalter 1">
            <a:extLst>
              <a:ext uri="{FF2B5EF4-FFF2-40B4-BE49-F238E27FC236}">
                <a16:creationId xmlns:a16="http://schemas.microsoft.com/office/drawing/2014/main" id="{98CA61CA-6E78-0FD3-90E2-17387C082AE3}"/>
              </a:ext>
            </a:extLst>
          </p:cNvPr>
          <p:cNvSpPr>
            <a:spLocks noGrp="1"/>
          </p:cNvSpPr>
          <p:nvPr>
            <p:ph type="sldNum" sz="quarter" idx="12"/>
          </p:nvPr>
        </p:nvSpPr>
        <p:spPr/>
        <p:txBody>
          <a:bodyPr/>
          <a:lstStyle/>
          <a:p>
            <a:fld id="{24302D4A-F510-A748-8659-105083C1ED59}" type="slidenum">
              <a:rPr lang="de-DE" smtClean="0"/>
              <a:t>18</a:t>
            </a:fld>
            <a:endParaRPr lang="de-DE"/>
          </a:p>
        </p:txBody>
      </p:sp>
    </p:spTree>
    <p:extLst>
      <p:ext uri="{BB962C8B-B14F-4D97-AF65-F5344CB8AC3E}">
        <p14:creationId xmlns:p14="http://schemas.microsoft.com/office/powerpoint/2010/main" val="993636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8A967-A168-77D7-0D87-42D96BED5D3B}"/>
            </a:ext>
          </a:extLst>
        </p:cNvPr>
        <p:cNvGrpSpPr/>
        <p:nvPr/>
      </p:nvGrpSpPr>
      <p:grpSpPr>
        <a:xfrm>
          <a:off x="0" y="0"/>
          <a:ext cx="0" cy="0"/>
          <a:chOff x="0" y="0"/>
          <a:chExt cx="0" cy="0"/>
        </a:xfrm>
      </p:grpSpPr>
      <p:pic>
        <p:nvPicPr>
          <p:cNvPr id="6" name="Inhaltsplatzhalter 4">
            <a:extLst>
              <a:ext uri="{FF2B5EF4-FFF2-40B4-BE49-F238E27FC236}">
                <a16:creationId xmlns:a16="http://schemas.microsoft.com/office/drawing/2014/main" id="{89214416-AD78-9B9B-6DD0-B37599215BBD}"/>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p:blipFill>
        <p:spPr>
          <a:xfrm>
            <a:off x="1348740" y="485775"/>
            <a:ext cx="9068540" cy="6269358"/>
          </a:xfrm>
        </p:spPr>
      </p:pic>
      <p:sp>
        <p:nvSpPr>
          <p:cNvPr id="2" name="Foliennummernplatzhalter 1">
            <a:extLst>
              <a:ext uri="{FF2B5EF4-FFF2-40B4-BE49-F238E27FC236}">
                <a16:creationId xmlns:a16="http://schemas.microsoft.com/office/drawing/2014/main" id="{C10CFA8C-4686-C9DB-A389-A0268C9350D8}"/>
              </a:ext>
            </a:extLst>
          </p:cNvPr>
          <p:cNvSpPr>
            <a:spLocks noGrp="1"/>
          </p:cNvSpPr>
          <p:nvPr>
            <p:ph type="sldNum" sz="quarter" idx="12"/>
          </p:nvPr>
        </p:nvSpPr>
        <p:spPr/>
        <p:txBody>
          <a:bodyPr/>
          <a:lstStyle/>
          <a:p>
            <a:fld id="{24302D4A-F510-A748-8659-105083C1ED59}" type="slidenum">
              <a:rPr lang="de-DE" smtClean="0"/>
              <a:t>19</a:t>
            </a:fld>
            <a:endParaRPr lang="de-DE"/>
          </a:p>
        </p:txBody>
      </p:sp>
    </p:spTree>
    <p:extLst>
      <p:ext uri="{BB962C8B-B14F-4D97-AF65-F5344CB8AC3E}">
        <p14:creationId xmlns:p14="http://schemas.microsoft.com/office/powerpoint/2010/main" val="2635091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looking at a wave of papers&#10;&#10;AI-generated content may be incorrect.">
            <a:extLst>
              <a:ext uri="{FF2B5EF4-FFF2-40B4-BE49-F238E27FC236}">
                <a16:creationId xmlns:a16="http://schemas.microsoft.com/office/drawing/2014/main" id="{7B013F1E-5A49-E520-39B8-B6C2BB85D2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558" y="640080"/>
            <a:ext cx="8210377" cy="5456743"/>
          </a:xfrm>
        </p:spPr>
      </p:pic>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4407327"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a:t>News, News, News</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731187" y="3869205"/>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err="1"/>
              <a:t>Zuviel</a:t>
            </a:r>
            <a:r>
              <a:rPr lang="en-US" sz="3200" dirty="0"/>
              <a:t> </a:t>
            </a:r>
            <a:br>
              <a:rPr lang="en-US" sz="3200" dirty="0"/>
            </a:br>
            <a:r>
              <a:rPr lang="en-US" sz="3200" dirty="0"/>
              <a:t>und das </a:t>
            </a:r>
            <a:r>
              <a:rPr lang="en-US" sz="3200" dirty="0" err="1"/>
              <a:t>Falsche</a:t>
            </a:r>
            <a:endParaRPr lang="en-US" sz="3200" dirty="0"/>
          </a:p>
        </p:txBody>
      </p:sp>
    </p:spTree>
    <p:extLst>
      <p:ext uri="{BB962C8B-B14F-4D97-AF65-F5344CB8AC3E}">
        <p14:creationId xmlns:p14="http://schemas.microsoft.com/office/powerpoint/2010/main" val="2645868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pointing at a map&#10;&#10;AI-generated content may be incorrect.">
            <a:extLst>
              <a:ext uri="{FF2B5EF4-FFF2-40B4-BE49-F238E27FC236}">
                <a16:creationId xmlns:a16="http://schemas.microsoft.com/office/drawing/2014/main" id="{712A10B8-ECF5-A406-49AD-9E0F26F9D51A}"/>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507558" y="640080"/>
            <a:ext cx="9279466" cy="5219700"/>
          </a:xfrm>
        </p:spPr>
      </p:pic>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4420579"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a:t>Blue Zones</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731187" y="3869205"/>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err="1"/>
              <a:t>Lohnt</a:t>
            </a:r>
            <a:r>
              <a:rPr lang="en-US" sz="3200" dirty="0"/>
              <a:t> </a:t>
            </a:r>
            <a:br>
              <a:rPr lang="en-US" sz="3200" dirty="0"/>
            </a:br>
            <a:r>
              <a:rPr lang="en-US" sz="3200" dirty="0" err="1"/>
              <a:t>sich</a:t>
            </a:r>
            <a:r>
              <a:rPr lang="en-US" sz="3200" dirty="0"/>
              <a:t> der </a:t>
            </a:r>
            <a:r>
              <a:rPr lang="en-US" sz="3200" dirty="0" err="1"/>
              <a:t>Umzug</a:t>
            </a:r>
            <a:r>
              <a:rPr lang="en-US" sz="3200" dirty="0"/>
              <a:t>?</a:t>
            </a:r>
          </a:p>
        </p:txBody>
      </p:sp>
    </p:spTree>
    <p:extLst>
      <p:ext uri="{BB962C8B-B14F-4D97-AF65-F5344CB8AC3E}">
        <p14:creationId xmlns:p14="http://schemas.microsoft.com/office/powerpoint/2010/main" val="3986662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0D14B-C077-FD93-9EB2-C133D8BF3F33}"/>
              </a:ext>
            </a:extLst>
          </p:cNvPr>
          <p:cNvSpPr>
            <a:spLocks noGrp="1"/>
          </p:cNvSpPr>
          <p:nvPr>
            <p:ph type="title"/>
          </p:nvPr>
        </p:nvSpPr>
        <p:spPr/>
        <p:txBody>
          <a:bodyPr/>
          <a:lstStyle/>
          <a:p>
            <a:r>
              <a:rPr lang="en-US" dirty="0"/>
              <a:t>Was </a:t>
            </a:r>
            <a:r>
              <a:rPr lang="en-US" dirty="0" err="1"/>
              <a:t>sind</a:t>
            </a:r>
            <a:r>
              <a:rPr lang="en-US" dirty="0"/>
              <a:t> Blue Zones?</a:t>
            </a:r>
            <a:endParaRPr lang="de-CH" dirty="0"/>
          </a:p>
        </p:txBody>
      </p:sp>
      <p:sp>
        <p:nvSpPr>
          <p:cNvPr id="3" name="Content Placeholder 2">
            <a:extLst>
              <a:ext uri="{FF2B5EF4-FFF2-40B4-BE49-F238E27FC236}">
                <a16:creationId xmlns:a16="http://schemas.microsoft.com/office/drawing/2014/main" id="{1423AECB-F67C-E8E8-198F-D33336FECB76}"/>
              </a:ext>
            </a:extLst>
          </p:cNvPr>
          <p:cNvSpPr>
            <a:spLocks noGrp="1"/>
          </p:cNvSpPr>
          <p:nvPr>
            <p:ph idx="1"/>
          </p:nvPr>
        </p:nvSpPr>
        <p:spPr/>
        <p:txBody>
          <a:bodyPr/>
          <a:lstStyle/>
          <a:p>
            <a:r>
              <a:rPr lang="de-CH" dirty="0"/>
              <a:t>Es gibt Zonen in denen Menschen besonders alt zu werden scheinen. Ursprünglich von </a:t>
            </a:r>
            <a:r>
              <a:rPr lang="de-CH" b="1" dirty="0"/>
              <a:t>Dan Buettner </a:t>
            </a:r>
            <a:r>
              <a:rPr lang="de-CH" dirty="0"/>
              <a:t>im November 2005 im Magazin «National Geographic» in der Titelgeschichte „</a:t>
            </a:r>
            <a:r>
              <a:rPr lang="de-CH" i="1" dirty="0"/>
              <a:t>The Secrets </a:t>
            </a:r>
            <a:r>
              <a:rPr lang="de-CH" i="1" dirty="0" err="1"/>
              <a:t>of</a:t>
            </a:r>
            <a:r>
              <a:rPr lang="de-CH" i="1" dirty="0"/>
              <a:t> a Long Life</a:t>
            </a:r>
            <a:r>
              <a:rPr lang="de-CH" dirty="0"/>
              <a:t>“ von ihm vorgestellt. Seine Begründungen:</a:t>
            </a:r>
          </a:p>
          <a:p>
            <a:pPr marL="2332038">
              <a:spcBef>
                <a:spcPts val="2400"/>
              </a:spcBef>
            </a:pPr>
            <a:r>
              <a:rPr lang="de-CH" b="1" dirty="0"/>
              <a:t>Gesunde Ernährung </a:t>
            </a:r>
            <a:r>
              <a:rPr lang="de-CH" dirty="0"/>
              <a:t>- Die Menschen in diesen Regionen ernähren sich oft pflanzlich, mit einem Schwerpunkt auf lokal angebauten Produkten. </a:t>
            </a:r>
          </a:p>
          <a:p>
            <a:pPr marL="2332038">
              <a:spcBef>
                <a:spcPts val="2400"/>
              </a:spcBef>
            </a:pPr>
            <a:r>
              <a:rPr lang="de-CH" b="1" dirty="0"/>
              <a:t>Regelmäßige körperliche Aktivität </a:t>
            </a:r>
            <a:r>
              <a:rPr lang="de-CH" dirty="0"/>
              <a:t>- Viele Blue Zone-Regionen sind bekannt für ihre aktive Lebensweise, die oft von Natur aus in den Alltag integriert ist. </a:t>
            </a:r>
          </a:p>
          <a:p>
            <a:pPr marL="2332038">
              <a:spcBef>
                <a:spcPts val="2400"/>
              </a:spcBef>
            </a:pPr>
            <a:r>
              <a:rPr lang="de-CH" b="1" dirty="0"/>
              <a:t>Soziale Verbundenheit </a:t>
            </a:r>
            <a:r>
              <a:rPr lang="de-CH" dirty="0"/>
              <a:t>- Starke soziale Netzwerke und Gemeinschafts-strukturen spielen eine wichtige Rolle für das Wohlbefinden der Menschen</a:t>
            </a:r>
          </a:p>
          <a:p>
            <a:pPr marL="2332038">
              <a:spcBef>
                <a:spcPts val="2400"/>
              </a:spcBef>
            </a:pPr>
            <a:r>
              <a:rPr lang="de-CH" b="1" dirty="0"/>
              <a:t>Geringer Stress </a:t>
            </a:r>
            <a:r>
              <a:rPr lang="de-CH" dirty="0"/>
              <a:t>- Ein entspannter Lebensstil und eine geringere Belastung durch stressige Situationen werden oft beobachtet</a:t>
            </a:r>
          </a:p>
          <a:p>
            <a:endParaRPr lang="de-CH" dirty="0"/>
          </a:p>
        </p:txBody>
      </p:sp>
      <p:sp>
        <p:nvSpPr>
          <p:cNvPr id="4" name="Slide Number Placeholder 3">
            <a:extLst>
              <a:ext uri="{FF2B5EF4-FFF2-40B4-BE49-F238E27FC236}">
                <a16:creationId xmlns:a16="http://schemas.microsoft.com/office/drawing/2014/main" id="{58D4C337-A614-1678-C837-826C6FA432D3}"/>
              </a:ext>
            </a:extLst>
          </p:cNvPr>
          <p:cNvSpPr>
            <a:spLocks noGrp="1"/>
          </p:cNvSpPr>
          <p:nvPr>
            <p:ph type="sldNum" sz="quarter" idx="12"/>
          </p:nvPr>
        </p:nvSpPr>
        <p:spPr/>
        <p:txBody>
          <a:bodyPr/>
          <a:lstStyle/>
          <a:p>
            <a:fld id="{5A33CB2A-1702-4C1D-9CC4-8D472D39F19E}" type="slidenum">
              <a:rPr lang="en-US" smtClean="0"/>
              <a:t>21</a:t>
            </a:fld>
            <a:endParaRPr lang="en-US"/>
          </a:p>
        </p:txBody>
      </p:sp>
      <p:pic>
        <p:nvPicPr>
          <p:cNvPr id="6" name="Picture 5" descr="A circle of food with fruits and vegetables&#10;&#10;AI-generated content may be incorrect.">
            <a:extLst>
              <a:ext uri="{FF2B5EF4-FFF2-40B4-BE49-F238E27FC236}">
                <a16:creationId xmlns:a16="http://schemas.microsoft.com/office/drawing/2014/main" id="{00209691-7F46-8FF0-F6EC-5538C789D351}"/>
              </a:ext>
            </a:extLst>
          </p:cNvPr>
          <p:cNvPicPr>
            <a:picLocks noChangeAspect="1"/>
          </p:cNvPicPr>
          <p:nvPr/>
        </p:nvPicPr>
        <p:blipFill>
          <a:blip r:embed="rId2" cstate="screen">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2059709"/>
            <a:ext cx="2196730" cy="1463964"/>
          </a:xfrm>
          <a:prstGeom prst="rect">
            <a:avLst/>
          </a:prstGeom>
        </p:spPr>
      </p:pic>
      <p:pic>
        <p:nvPicPr>
          <p:cNvPr id="8" name="Picture 7" descr="Two men running on a path&#10;&#10;AI-generated content may be incorrect.">
            <a:extLst>
              <a:ext uri="{FF2B5EF4-FFF2-40B4-BE49-F238E27FC236}">
                <a16:creationId xmlns:a16="http://schemas.microsoft.com/office/drawing/2014/main" id="{8D703936-15AB-78D8-0CB9-8DC25AB3ACE5}"/>
              </a:ext>
            </a:extLst>
          </p:cNvPr>
          <p:cNvPicPr>
            <a:picLocks noChangeAspect="1"/>
          </p:cNvPicPr>
          <p:nvPr/>
        </p:nvPicPr>
        <p:blipFill>
          <a:blip r:embed="rId3"/>
          <a:srcRect l="27272" t="12547" r="16667" b="9362"/>
          <a:stretch/>
        </p:blipFill>
        <p:spPr>
          <a:xfrm>
            <a:off x="1412064" y="3059687"/>
            <a:ext cx="1300764" cy="1293734"/>
          </a:xfrm>
          <a:prstGeom prst="rect">
            <a:avLst/>
          </a:prstGeom>
        </p:spPr>
      </p:pic>
      <p:pic>
        <p:nvPicPr>
          <p:cNvPr id="10" name="Picture 9" descr="A person and person walking on a path&#10;&#10;AI-generated content may be incorrect.">
            <a:extLst>
              <a:ext uri="{FF2B5EF4-FFF2-40B4-BE49-F238E27FC236}">
                <a16:creationId xmlns:a16="http://schemas.microsoft.com/office/drawing/2014/main" id="{DA97F274-9361-0459-2BB9-38C22FD7B8EB}"/>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436640" y="4106953"/>
            <a:ext cx="1512523" cy="1293734"/>
          </a:xfrm>
          <a:prstGeom prst="rect">
            <a:avLst/>
          </a:prstGeom>
        </p:spPr>
      </p:pic>
      <p:pic>
        <p:nvPicPr>
          <p:cNvPr id="12" name="Picture 11" descr="A person sitting in the grass&#10;&#10;AI-generated content may be incorrect.">
            <a:extLst>
              <a:ext uri="{FF2B5EF4-FFF2-40B4-BE49-F238E27FC236}">
                <a16:creationId xmlns:a16="http://schemas.microsoft.com/office/drawing/2014/main" id="{CB504B16-A816-7DE6-B6AE-806E5DBF91D0}"/>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1412064" y="5194529"/>
            <a:ext cx="1300765" cy="1293734"/>
          </a:xfrm>
          <a:prstGeom prst="rect">
            <a:avLst/>
          </a:prstGeom>
        </p:spPr>
      </p:pic>
    </p:spTree>
    <p:extLst>
      <p:ext uri="{BB962C8B-B14F-4D97-AF65-F5344CB8AC3E}">
        <p14:creationId xmlns:p14="http://schemas.microsoft.com/office/powerpoint/2010/main" val="3404099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1CB63-D322-0F62-BC07-0CA53A07B421}"/>
              </a:ext>
            </a:extLst>
          </p:cNvPr>
          <p:cNvSpPr>
            <a:spLocks noGrp="1"/>
          </p:cNvSpPr>
          <p:nvPr>
            <p:ph type="title"/>
          </p:nvPr>
        </p:nvSpPr>
        <p:spPr/>
        <p:txBody>
          <a:bodyPr/>
          <a:lstStyle/>
          <a:p>
            <a:r>
              <a:rPr lang="en-US" dirty="0"/>
              <a:t>Wo </a:t>
            </a:r>
            <a:r>
              <a:rPr lang="en-US" dirty="0" err="1"/>
              <a:t>sollen</a:t>
            </a:r>
            <a:r>
              <a:rPr lang="en-US" dirty="0"/>
              <a:t> </a:t>
            </a:r>
            <a:r>
              <a:rPr lang="en-US" dirty="0" err="1"/>
              <a:t>sie</a:t>
            </a:r>
            <a:r>
              <a:rPr lang="en-US" dirty="0"/>
              <a:t> sein?</a:t>
            </a:r>
            <a:endParaRPr lang="de-CH" dirty="0"/>
          </a:p>
        </p:txBody>
      </p:sp>
      <p:sp>
        <p:nvSpPr>
          <p:cNvPr id="4" name="Slide Number Placeholder 3">
            <a:extLst>
              <a:ext uri="{FF2B5EF4-FFF2-40B4-BE49-F238E27FC236}">
                <a16:creationId xmlns:a16="http://schemas.microsoft.com/office/drawing/2014/main" id="{B760CA59-4044-C85E-D5EE-A4F71A199935}"/>
              </a:ext>
            </a:extLst>
          </p:cNvPr>
          <p:cNvSpPr>
            <a:spLocks noGrp="1"/>
          </p:cNvSpPr>
          <p:nvPr>
            <p:ph type="sldNum" sz="quarter" idx="12"/>
          </p:nvPr>
        </p:nvSpPr>
        <p:spPr/>
        <p:txBody>
          <a:bodyPr/>
          <a:lstStyle/>
          <a:p>
            <a:fld id="{5A33CB2A-1702-4C1D-9CC4-8D472D39F19E}" type="slidenum">
              <a:rPr lang="en-US" smtClean="0"/>
              <a:t>22</a:t>
            </a:fld>
            <a:endParaRPr lang="en-US"/>
          </a:p>
        </p:txBody>
      </p:sp>
      <p:pic>
        <p:nvPicPr>
          <p:cNvPr id="8" name="Picture 7" descr="A map of the world&#10;&#10;AI-generated content may be incorrect.">
            <a:extLst>
              <a:ext uri="{FF2B5EF4-FFF2-40B4-BE49-F238E27FC236}">
                <a16:creationId xmlns:a16="http://schemas.microsoft.com/office/drawing/2014/main" id="{A6AD4C8D-4585-B9A1-6F6B-768744BA9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529" y="910424"/>
            <a:ext cx="9108193" cy="5692620"/>
          </a:xfrm>
          <a:prstGeom prst="rect">
            <a:avLst/>
          </a:prstGeom>
        </p:spPr>
      </p:pic>
    </p:spTree>
    <p:extLst>
      <p:ext uri="{BB962C8B-B14F-4D97-AF65-F5344CB8AC3E}">
        <p14:creationId xmlns:p14="http://schemas.microsoft.com/office/powerpoint/2010/main" val="62669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98C30-5A54-7328-1B84-2A8FD58DA7AF}"/>
              </a:ext>
            </a:extLst>
          </p:cNvPr>
          <p:cNvSpPr>
            <a:spLocks noGrp="1"/>
          </p:cNvSpPr>
          <p:nvPr>
            <p:ph type="title"/>
          </p:nvPr>
        </p:nvSpPr>
        <p:spPr/>
        <p:txBody>
          <a:bodyPr/>
          <a:lstStyle/>
          <a:p>
            <a:r>
              <a:rPr lang="en-US" dirty="0"/>
              <a:t>Und? </a:t>
            </a:r>
            <a:r>
              <a:rPr lang="en-US" dirty="0" err="1"/>
              <a:t>Ist</a:t>
            </a:r>
            <a:r>
              <a:rPr lang="en-US" dirty="0"/>
              <a:t> was </a:t>
            </a:r>
            <a:r>
              <a:rPr lang="en-US" dirty="0" err="1"/>
              <a:t>dran</a:t>
            </a:r>
            <a:r>
              <a:rPr lang="en-US" dirty="0"/>
              <a:t>?</a:t>
            </a:r>
            <a:endParaRPr lang="de-CH" dirty="0"/>
          </a:p>
        </p:txBody>
      </p:sp>
      <p:sp>
        <p:nvSpPr>
          <p:cNvPr id="3" name="Content Placeholder 2">
            <a:extLst>
              <a:ext uri="{FF2B5EF4-FFF2-40B4-BE49-F238E27FC236}">
                <a16:creationId xmlns:a16="http://schemas.microsoft.com/office/drawing/2014/main" id="{D35B4482-97B3-C003-89D4-AB5F9E8BA9F5}"/>
              </a:ext>
            </a:extLst>
          </p:cNvPr>
          <p:cNvSpPr>
            <a:spLocks noGrp="1"/>
          </p:cNvSpPr>
          <p:nvPr>
            <p:ph idx="1"/>
          </p:nvPr>
        </p:nvSpPr>
        <p:spPr>
          <a:xfrm>
            <a:off x="516099" y="1093305"/>
            <a:ext cx="9264005" cy="5220684"/>
          </a:xfrm>
        </p:spPr>
        <p:txBody>
          <a:bodyPr/>
          <a:lstStyle/>
          <a:p>
            <a:r>
              <a:rPr lang="de-CH" noProof="0" dirty="0"/>
              <a:t>Leider nein…</a:t>
            </a:r>
          </a:p>
          <a:p>
            <a:r>
              <a:rPr lang="de-CH" b="1" noProof="0" dirty="0"/>
              <a:t>Woher kommt die Fehleinschätzung?</a:t>
            </a:r>
          </a:p>
          <a:p>
            <a:r>
              <a:rPr lang="de-CH" noProof="0" dirty="0"/>
              <a:t>1. Belege für das Alter</a:t>
            </a:r>
          </a:p>
          <a:p>
            <a:pPr marL="285750" indent="-285750">
              <a:spcBef>
                <a:spcPts val="0"/>
              </a:spcBef>
              <a:buFont typeface="Arial" panose="020B0604020202020204" pitchFamily="34" charset="0"/>
              <a:buChar char="•"/>
            </a:pPr>
            <a:r>
              <a:rPr lang="de-CH" noProof="0" dirty="0"/>
              <a:t>Geburtsurkunden wurden durch Kriege zerstört</a:t>
            </a:r>
          </a:p>
          <a:p>
            <a:pPr marL="285750" indent="-285750">
              <a:spcBef>
                <a:spcPts val="0"/>
              </a:spcBef>
              <a:buFont typeface="Arial" panose="020B0604020202020204" pitchFamily="34" charset="0"/>
              <a:buChar char="•"/>
            </a:pPr>
            <a:r>
              <a:rPr lang="de-CH" noProof="0" dirty="0"/>
              <a:t>Geburtsurkunden existieren gar nicht</a:t>
            </a:r>
          </a:p>
          <a:p>
            <a:pPr marL="285750" indent="-285750">
              <a:spcBef>
                <a:spcPts val="0"/>
              </a:spcBef>
              <a:buFont typeface="Arial" panose="020B0604020202020204" pitchFamily="34" charset="0"/>
              <a:buChar char="•"/>
            </a:pPr>
            <a:r>
              <a:rPr lang="de-CH" noProof="0" dirty="0"/>
              <a:t>Gezielter Rentenbetrug</a:t>
            </a:r>
          </a:p>
          <a:p>
            <a:r>
              <a:rPr lang="de-CH" noProof="0" dirty="0"/>
              <a:t>2. Belege für den Einfluss von Ernährung</a:t>
            </a:r>
          </a:p>
          <a:p>
            <a:pPr marL="285750" indent="-285750">
              <a:spcBef>
                <a:spcPts val="0"/>
              </a:spcBef>
              <a:buFont typeface="Arial" panose="020B0604020202020204" pitchFamily="34" charset="0"/>
              <a:buChar char="•"/>
            </a:pPr>
            <a:r>
              <a:rPr lang="de-CH" noProof="0" dirty="0"/>
              <a:t>Ernährung als Quelle der Langlebigkeit ist reine Spekulation. Es gibt keine Studien.</a:t>
            </a:r>
          </a:p>
          <a:p>
            <a:pPr>
              <a:spcBef>
                <a:spcPts val="1800"/>
              </a:spcBef>
            </a:pPr>
            <a:r>
              <a:rPr lang="de-CH" b="1" noProof="0" dirty="0"/>
              <a:t>Fazit</a:t>
            </a:r>
          </a:p>
          <a:p>
            <a:r>
              <a:rPr lang="de-CH" noProof="0" dirty="0"/>
              <a:t>Es gibt keine Belege für die gemachten Thesen für die Langlebigkeit und noch nicht einmal für deren Existenz. Sie beruhen auf schlechten bzw. nicht existenten Daten und bewusstem Betrug.</a:t>
            </a:r>
          </a:p>
          <a:p>
            <a:r>
              <a:rPr lang="de-CH" noProof="0" dirty="0"/>
              <a:t>Ihr könnt den Umzugswagen wieder abbestellen</a:t>
            </a:r>
          </a:p>
        </p:txBody>
      </p:sp>
      <p:sp>
        <p:nvSpPr>
          <p:cNvPr id="4" name="Slide Number Placeholder 3">
            <a:extLst>
              <a:ext uri="{FF2B5EF4-FFF2-40B4-BE49-F238E27FC236}">
                <a16:creationId xmlns:a16="http://schemas.microsoft.com/office/drawing/2014/main" id="{503CFBED-A364-9301-2327-622DE625D029}"/>
              </a:ext>
            </a:extLst>
          </p:cNvPr>
          <p:cNvSpPr>
            <a:spLocks noGrp="1"/>
          </p:cNvSpPr>
          <p:nvPr>
            <p:ph type="sldNum" sz="quarter" idx="12"/>
          </p:nvPr>
        </p:nvSpPr>
        <p:spPr/>
        <p:txBody>
          <a:bodyPr/>
          <a:lstStyle/>
          <a:p>
            <a:fld id="{5A33CB2A-1702-4C1D-9CC4-8D472D39F19E}" type="slidenum">
              <a:rPr lang="en-US" smtClean="0"/>
              <a:t>23</a:t>
            </a:fld>
            <a:endParaRPr lang="en-US"/>
          </a:p>
        </p:txBody>
      </p:sp>
      <p:pic>
        <p:nvPicPr>
          <p:cNvPr id="6" name="Picture 5" descr="A red van with boxes and a chair&#10;&#10;AI-generated content may be incorrect.">
            <a:extLst>
              <a:ext uri="{FF2B5EF4-FFF2-40B4-BE49-F238E27FC236}">
                <a16:creationId xmlns:a16="http://schemas.microsoft.com/office/drawing/2014/main" id="{251586A4-DBAD-6B1A-61C2-C0024D4923BB}"/>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5126" y="4732739"/>
            <a:ext cx="3566874" cy="2022394"/>
          </a:xfrm>
          <a:prstGeom prst="rect">
            <a:avLst/>
          </a:prstGeom>
        </p:spPr>
      </p:pic>
      <p:pic>
        <p:nvPicPr>
          <p:cNvPr id="8" name="Picture 7" descr="A certificate with a baby and a medal&#10;&#10;AI-generated content may be incorrect.">
            <a:extLst>
              <a:ext uri="{FF2B5EF4-FFF2-40B4-BE49-F238E27FC236}">
                <a16:creationId xmlns:a16="http://schemas.microsoft.com/office/drawing/2014/main" id="{D80887CC-4FD9-E833-FB47-543E2B2B2FE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66382" y="1020417"/>
            <a:ext cx="2569223" cy="2569223"/>
          </a:xfrm>
          <a:prstGeom prst="rect">
            <a:avLst/>
          </a:prstGeom>
        </p:spPr>
      </p:pic>
      <p:pic>
        <p:nvPicPr>
          <p:cNvPr id="9" name="Picture 8">
            <a:extLst>
              <a:ext uri="{FF2B5EF4-FFF2-40B4-BE49-F238E27FC236}">
                <a16:creationId xmlns:a16="http://schemas.microsoft.com/office/drawing/2014/main" id="{2D3F3B4E-5F39-CE23-5B87-0F4E292BB5F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090232" y="1296860"/>
            <a:ext cx="1721522" cy="1744865"/>
          </a:xfrm>
          <a:prstGeom prst="rect">
            <a:avLst/>
          </a:prstGeom>
        </p:spPr>
      </p:pic>
    </p:spTree>
    <p:extLst>
      <p:ext uri="{BB962C8B-B14F-4D97-AF65-F5344CB8AC3E}">
        <p14:creationId xmlns:p14="http://schemas.microsoft.com/office/powerpoint/2010/main" val="96531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3" name="Content Placeholder 2">
            <a:extLst>
              <a:ext uri="{FF2B5EF4-FFF2-40B4-BE49-F238E27FC236}">
                <a16:creationId xmlns:a16="http://schemas.microsoft.com/office/drawing/2014/main" id="{85945903-4BF1-B097-5E79-5C0372E9EBB7}"/>
              </a:ext>
            </a:extLst>
          </p:cNvPr>
          <p:cNvSpPr>
            <a:spLocks noGrp="1"/>
          </p:cNvSpPr>
          <p:nvPr>
            <p:ph idx="1"/>
          </p:nvPr>
        </p:nvSpPr>
        <p:spPr/>
        <p:txBody>
          <a:bodyPr/>
          <a:lstStyle/>
          <a:p>
            <a:endParaRPr lang="de-CH"/>
          </a:p>
        </p:txBody>
      </p:sp>
      <p:pic>
        <p:nvPicPr>
          <p:cNvPr id="7" name="Picture 6" descr="A colorful light bulb with business icons">
            <a:extLst>
              <a:ext uri="{FF2B5EF4-FFF2-40B4-BE49-F238E27FC236}">
                <a16:creationId xmlns:a16="http://schemas.microsoft.com/office/drawing/2014/main" id="{C1C6FB02-3E5D-9F3E-5FA5-7AC1CE4EFEC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0" y="10"/>
            <a:ext cx="12191979" cy="6857989"/>
          </a:xfrm>
          <a:prstGeom prst="rect">
            <a:avLst/>
          </a:prstGeom>
        </p:spPr>
      </p:pic>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5029198"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“KI, Kunst und Illusion”</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731187" y="3869205"/>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a:t>Was </a:t>
            </a:r>
            <a:br>
              <a:rPr lang="en-US" sz="3200" dirty="0"/>
            </a:br>
            <a:r>
              <a:rPr lang="en-US" sz="3200" dirty="0" err="1"/>
              <a:t>ist</a:t>
            </a:r>
            <a:r>
              <a:rPr lang="en-US" sz="3200" dirty="0"/>
              <a:t> </a:t>
            </a:r>
            <a:r>
              <a:rPr lang="en-US" sz="3200" dirty="0" err="1"/>
              <a:t>denn</a:t>
            </a:r>
            <a:r>
              <a:rPr lang="en-US" sz="3200" dirty="0"/>
              <a:t> </a:t>
            </a:r>
            <a:br>
              <a:rPr lang="en-US" sz="3200" dirty="0"/>
            </a:br>
            <a:r>
              <a:rPr lang="en-US" sz="3200" dirty="0" err="1"/>
              <a:t>noch</a:t>
            </a:r>
            <a:r>
              <a:rPr lang="en-US" sz="3200" dirty="0"/>
              <a:t> </a:t>
            </a:r>
            <a:r>
              <a:rPr lang="en-US" sz="3200" dirty="0" err="1"/>
              <a:t>echt</a:t>
            </a:r>
            <a:r>
              <a:rPr lang="en-US" sz="3200" dirty="0"/>
              <a:t>?</a:t>
            </a:r>
          </a:p>
        </p:txBody>
      </p:sp>
    </p:spTree>
    <p:extLst>
      <p:ext uri="{BB962C8B-B14F-4D97-AF65-F5344CB8AC3E}">
        <p14:creationId xmlns:p14="http://schemas.microsoft.com/office/powerpoint/2010/main" val="2342146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56129A6-A167-73A8-D2B0-32A6082EB578}"/>
              </a:ext>
            </a:extLst>
          </p:cNvPr>
          <p:cNvSpPr/>
          <p:nvPr/>
        </p:nvSpPr>
        <p:spPr>
          <a:xfrm>
            <a:off x="1543094" y="978876"/>
            <a:ext cx="1800000" cy="2520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400" dirty="0">
                <a:solidFill>
                  <a:sysClr val="windowText" lastClr="000000"/>
                </a:solidFill>
              </a:rPr>
              <a:t>Texte</a:t>
            </a:r>
            <a:endParaRPr lang="de-CH" dirty="0">
              <a:solidFill>
                <a:sysClr val="windowText" lastClr="000000"/>
              </a:solidFill>
            </a:endParaRPr>
          </a:p>
        </p:txBody>
      </p:sp>
      <p:sp>
        <p:nvSpPr>
          <p:cNvPr id="8" name="Title 7">
            <a:extLst>
              <a:ext uri="{FF2B5EF4-FFF2-40B4-BE49-F238E27FC236}">
                <a16:creationId xmlns:a16="http://schemas.microsoft.com/office/drawing/2014/main" id="{65FBAED9-2294-2622-2174-636DDDE14C61}"/>
              </a:ext>
            </a:extLst>
          </p:cNvPr>
          <p:cNvSpPr>
            <a:spLocks noGrp="1"/>
          </p:cNvSpPr>
          <p:nvPr>
            <p:ph type="title"/>
          </p:nvPr>
        </p:nvSpPr>
        <p:spPr/>
        <p:txBody>
          <a:bodyPr/>
          <a:lstStyle/>
          <a:p>
            <a:endParaRPr lang="de-CH" dirty="0"/>
          </a:p>
        </p:txBody>
      </p:sp>
      <p:pic>
        <p:nvPicPr>
          <p:cNvPr id="11" name="Content Placeholder 10" descr="A planet earth with continents and continents&#10;&#10;Description automatically generated with medium confidence">
            <a:extLst>
              <a:ext uri="{FF2B5EF4-FFF2-40B4-BE49-F238E27FC236}">
                <a16:creationId xmlns:a16="http://schemas.microsoft.com/office/drawing/2014/main" id="{C0E5FD7F-FFFF-92BA-965B-29B231E2C78F}"/>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p:blipFill>
        <p:spPr>
          <a:xfrm>
            <a:off x="3903726" y="1093788"/>
            <a:ext cx="4384548" cy="4836624"/>
          </a:xfrm>
        </p:spPr>
      </p:pic>
      <p:sp>
        <p:nvSpPr>
          <p:cNvPr id="7" name="Slide Number Placeholder 6">
            <a:extLst>
              <a:ext uri="{FF2B5EF4-FFF2-40B4-BE49-F238E27FC236}">
                <a16:creationId xmlns:a16="http://schemas.microsoft.com/office/drawing/2014/main" id="{76C28B5D-F65E-4EDA-654C-E54325F47FFB}"/>
              </a:ext>
            </a:extLst>
          </p:cNvPr>
          <p:cNvSpPr>
            <a:spLocks noGrp="1"/>
          </p:cNvSpPr>
          <p:nvPr>
            <p:ph type="sldNum" sz="quarter" idx="12"/>
          </p:nvPr>
        </p:nvSpPr>
        <p:spPr/>
        <p:txBody>
          <a:bodyPr/>
          <a:lstStyle/>
          <a:p>
            <a:fld id="{5A33CB2A-1702-4C1D-9CC4-8D472D39F19E}" type="slidenum">
              <a:rPr lang="en-US" smtClean="0"/>
              <a:t>25</a:t>
            </a:fld>
            <a:endParaRPr lang="en-US"/>
          </a:p>
        </p:txBody>
      </p:sp>
      <p:sp>
        <p:nvSpPr>
          <p:cNvPr id="12" name="Rectangle 11">
            <a:extLst>
              <a:ext uri="{FF2B5EF4-FFF2-40B4-BE49-F238E27FC236}">
                <a16:creationId xmlns:a16="http://schemas.microsoft.com/office/drawing/2014/main" id="{C5DB5E7E-718C-B27A-3FC1-7C7CB8FB8A42}"/>
              </a:ext>
            </a:extLst>
          </p:cNvPr>
          <p:cNvSpPr/>
          <p:nvPr/>
        </p:nvSpPr>
        <p:spPr>
          <a:xfrm>
            <a:off x="4811369" y="2069122"/>
            <a:ext cx="2675282" cy="2520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400" b="1" dirty="0">
                <a:solidFill>
                  <a:sysClr val="windowText" lastClr="000000"/>
                </a:solidFill>
              </a:rPr>
              <a:t>Bilder</a:t>
            </a:r>
            <a:endParaRPr lang="de-CH" b="1" dirty="0">
              <a:solidFill>
                <a:sysClr val="windowText" lastClr="000000"/>
              </a:solidFill>
            </a:endParaRPr>
          </a:p>
        </p:txBody>
      </p:sp>
      <p:pic>
        <p:nvPicPr>
          <p:cNvPr id="14" name="Picture 13" descr="A framed picture of a child with a pearl earring&#10;&#10;Description automatically generated">
            <a:extLst>
              <a:ext uri="{FF2B5EF4-FFF2-40B4-BE49-F238E27FC236}">
                <a16:creationId xmlns:a16="http://schemas.microsoft.com/office/drawing/2014/main" id="{D84F61C8-16D2-54B6-D9E8-A1137E84839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333554" y="2163542"/>
            <a:ext cx="1524892" cy="2026745"/>
          </a:xfrm>
          <a:prstGeom prst="rect">
            <a:avLst/>
          </a:prstGeom>
        </p:spPr>
      </p:pic>
      <p:sp>
        <p:nvSpPr>
          <p:cNvPr id="20" name="Rectangle 19">
            <a:extLst>
              <a:ext uri="{FF2B5EF4-FFF2-40B4-BE49-F238E27FC236}">
                <a16:creationId xmlns:a16="http://schemas.microsoft.com/office/drawing/2014/main" id="{1064F5C9-D451-FBC0-668A-D18D0670FA45}"/>
              </a:ext>
            </a:extLst>
          </p:cNvPr>
          <p:cNvSpPr/>
          <p:nvPr/>
        </p:nvSpPr>
        <p:spPr>
          <a:xfrm>
            <a:off x="8848906" y="1007867"/>
            <a:ext cx="1800000" cy="2520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400" dirty="0">
                <a:solidFill>
                  <a:sysClr val="windowText" lastClr="000000"/>
                </a:solidFill>
              </a:rPr>
              <a:t>Musik</a:t>
            </a:r>
            <a:endParaRPr lang="de-CH" dirty="0">
              <a:solidFill>
                <a:sysClr val="windowText" lastClr="000000"/>
              </a:solidFill>
            </a:endParaRPr>
          </a:p>
        </p:txBody>
      </p:sp>
      <p:sp>
        <p:nvSpPr>
          <p:cNvPr id="21" name="Rectangle 20">
            <a:extLst>
              <a:ext uri="{FF2B5EF4-FFF2-40B4-BE49-F238E27FC236}">
                <a16:creationId xmlns:a16="http://schemas.microsoft.com/office/drawing/2014/main" id="{EF1DE94E-8CCB-FE65-12E4-CD7F9D968D53}"/>
              </a:ext>
            </a:extLst>
          </p:cNvPr>
          <p:cNvSpPr/>
          <p:nvPr/>
        </p:nvSpPr>
        <p:spPr>
          <a:xfrm>
            <a:off x="8288274" y="3905249"/>
            <a:ext cx="1800000" cy="2520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400" dirty="0">
                <a:solidFill>
                  <a:sysClr val="windowText" lastClr="000000"/>
                </a:solidFill>
              </a:rPr>
              <a:t>Video</a:t>
            </a:r>
            <a:endParaRPr lang="de-CH" dirty="0">
              <a:solidFill>
                <a:sysClr val="windowText" lastClr="000000"/>
              </a:solidFill>
            </a:endParaRPr>
          </a:p>
        </p:txBody>
      </p:sp>
      <p:pic>
        <p:nvPicPr>
          <p:cNvPr id="23" name="Picture 22" descr="A black and white clapper board&#10;&#10;Description automatically generated">
            <a:extLst>
              <a:ext uri="{FF2B5EF4-FFF2-40B4-BE49-F238E27FC236}">
                <a16:creationId xmlns:a16="http://schemas.microsoft.com/office/drawing/2014/main" id="{73131703-3218-1BF9-13B0-791BC94C4F8F}"/>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357424" y="4101410"/>
            <a:ext cx="1662350" cy="1516876"/>
          </a:xfrm>
          <a:prstGeom prst="rect">
            <a:avLst/>
          </a:prstGeom>
        </p:spPr>
      </p:pic>
      <p:pic>
        <p:nvPicPr>
          <p:cNvPr id="24" name="Picture 23" descr="A red circle with a cross&#10;&#10;Description automatically generated">
            <a:extLst>
              <a:ext uri="{FF2B5EF4-FFF2-40B4-BE49-F238E27FC236}">
                <a16:creationId xmlns:a16="http://schemas.microsoft.com/office/drawing/2014/main" id="{F245A1BC-1236-DCFA-C42A-E224A04E6E86}"/>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96403" y="3904419"/>
            <a:ext cx="1800000" cy="1823365"/>
          </a:xfrm>
          <a:prstGeom prst="rect">
            <a:avLst/>
          </a:prstGeom>
        </p:spPr>
      </p:pic>
      <p:pic>
        <p:nvPicPr>
          <p:cNvPr id="26" name="Picture 25" descr="A person's face with a sound wave&#10;&#10;Description automatically generated">
            <a:extLst>
              <a:ext uri="{FF2B5EF4-FFF2-40B4-BE49-F238E27FC236}">
                <a16:creationId xmlns:a16="http://schemas.microsoft.com/office/drawing/2014/main" id="{FE0F4A65-4270-01AE-70F7-E2F2CF0E43E7}"/>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031729" y="1326450"/>
            <a:ext cx="1456236" cy="1092177"/>
          </a:xfrm>
          <a:prstGeom prst="rect">
            <a:avLst/>
          </a:prstGeom>
        </p:spPr>
      </p:pic>
      <p:pic>
        <p:nvPicPr>
          <p:cNvPr id="27" name="Picture 26" descr="A red circle with a cross&#10;&#10;Description automatically generated">
            <a:extLst>
              <a:ext uri="{FF2B5EF4-FFF2-40B4-BE49-F238E27FC236}">
                <a16:creationId xmlns:a16="http://schemas.microsoft.com/office/drawing/2014/main" id="{89D0E4FE-D161-B597-0742-85A4F46909EE}"/>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48906" y="1035090"/>
            <a:ext cx="1800000" cy="1823365"/>
          </a:xfrm>
          <a:prstGeom prst="rect">
            <a:avLst/>
          </a:prstGeom>
        </p:spPr>
      </p:pic>
      <p:pic>
        <p:nvPicPr>
          <p:cNvPr id="33" name="Picture 32">
            <a:extLst>
              <a:ext uri="{FF2B5EF4-FFF2-40B4-BE49-F238E27FC236}">
                <a16:creationId xmlns:a16="http://schemas.microsoft.com/office/drawing/2014/main" id="{46D9E18A-9BF8-45DB-116E-B788377ECC4B}"/>
              </a:ext>
            </a:extLst>
          </p:cNvPr>
          <p:cNvPicPr>
            <a:picLocks noChangeAspect="1"/>
          </p:cNvPicPr>
          <p:nvPr/>
        </p:nvPicPr>
        <p:blipFill>
          <a:blip r:embed="rId8" cstate="screen">
            <a:clrChange>
              <a:clrFrom>
                <a:srgbClr val="C0C0C0"/>
              </a:clrFrom>
              <a:clrTo>
                <a:srgbClr val="C0C0C0">
                  <a:alpha val="0"/>
                </a:srgbClr>
              </a:clrTo>
            </a:clrChange>
            <a:extLst>
              <a:ext uri="{28A0092B-C50C-407E-A947-70E740481C1C}">
                <a14:useLocalDpi xmlns:a14="http://schemas.microsoft.com/office/drawing/2010/main" val="0"/>
              </a:ext>
            </a:extLst>
          </a:blip>
          <a:stretch>
            <a:fillRect/>
          </a:stretch>
        </p:blipFill>
        <p:spPr>
          <a:xfrm>
            <a:off x="1448314" y="1311535"/>
            <a:ext cx="2181096" cy="1511188"/>
          </a:xfrm>
          <a:prstGeom prst="rect">
            <a:avLst/>
          </a:prstGeom>
        </p:spPr>
      </p:pic>
      <p:sp>
        <p:nvSpPr>
          <p:cNvPr id="34" name="Rectangle 33">
            <a:extLst>
              <a:ext uri="{FF2B5EF4-FFF2-40B4-BE49-F238E27FC236}">
                <a16:creationId xmlns:a16="http://schemas.microsoft.com/office/drawing/2014/main" id="{6FC5CD89-7AFE-4B3D-E2CC-50F7675F70BC}"/>
              </a:ext>
            </a:extLst>
          </p:cNvPr>
          <p:cNvSpPr/>
          <p:nvPr/>
        </p:nvSpPr>
        <p:spPr>
          <a:xfrm>
            <a:off x="2095277" y="3905249"/>
            <a:ext cx="1800000" cy="2520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400" dirty="0" err="1">
                <a:solidFill>
                  <a:sysClr val="windowText" lastClr="000000"/>
                </a:solidFill>
              </a:rPr>
              <a:t>Bedrohung</a:t>
            </a:r>
            <a:endParaRPr lang="de-CH" dirty="0">
              <a:solidFill>
                <a:sysClr val="windowText" lastClr="000000"/>
              </a:solidFill>
            </a:endParaRPr>
          </a:p>
        </p:txBody>
      </p:sp>
      <p:pic>
        <p:nvPicPr>
          <p:cNvPr id="38" name="Picture 37" descr="A person holding an object&#10;&#10;Description automatically generated">
            <a:extLst>
              <a:ext uri="{FF2B5EF4-FFF2-40B4-BE49-F238E27FC236}">
                <a16:creationId xmlns:a16="http://schemas.microsoft.com/office/drawing/2014/main" id="{8D889887-1DD9-5362-C7EF-5E4E85D2729E}"/>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534718" y="4014096"/>
            <a:ext cx="1069308" cy="1511869"/>
          </a:xfrm>
          <a:prstGeom prst="rect">
            <a:avLst/>
          </a:prstGeom>
        </p:spPr>
      </p:pic>
      <p:pic>
        <p:nvPicPr>
          <p:cNvPr id="36" name="Picture 35" descr="A red circle with a cross&#10;&#10;Description automatically generated">
            <a:extLst>
              <a:ext uri="{FF2B5EF4-FFF2-40B4-BE49-F238E27FC236}">
                <a16:creationId xmlns:a16="http://schemas.microsoft.com/office/drawing/2014/main" id="{A7B925E5-53D9-5476-76BD-4630855AA93A}"/>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3726" y="3948165"/>
            <a:ext cx="1800000" cy="1823365"/>
          </a:xfrm>
          <a:prstGeom prst="rect">
            <a:avLst/>
          </a:prstGeom>
        </p:spPr>
      </p:pic>
      <p:pic>
        <p:nvPicPr>
          <p:cNvPr id="3" name="Picture 2" descr="A green check mark in a circle&#10;&#10;AI-generated content may be incorrect.">
            <a:extLst>
              <a:ext uri="{FF2B5EF4-FFF2-40B4-BE49-F238E27FC236}">
                <a16:creationId xmlns:a16="http://schemas.microsoft.com/office/drawing/2014/main" id="{C5F5E834-83D1-E895-FFBD-E8ADC39D76E5}"/>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407511" y="910424"/>
            <a:ext cx="2196515" cy="2196515"/>
          </a:xfrm>
          <a:prstGeom prst="rect">
            <a:avLst/>
          </a:prstGeom>
        </p:spPr>
      </p:pic>
    </p:spTree>
    <p:extLst>
      <p:ext uri="{BB962C8B-B14F-4D97-AF65-F5344CB8AC3E}">
        <p14:creationId xmlns:p14="http://schemas.microsoft.com/office/powerpoint/2010/main" val="2767342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3A194-0EC7-FBAF-DA6F-8CBF5326A60D}"/>
              </a:ext>
            </a:extLst>
          </p:cNvPr>
          <p:cNvSpPr>
            <a:spLocks noGrp="1"/>
          </p:cNvSpPr>
          <p:nvPr>
            <p:ph type="title"/>
          </p:nvPr>
        </p:nvSpPr>
        <p:spPr/>
        <p:txBody>
          <a:bodyPr>
            <a:normAutofit/>
          </a:bodyPr>
          <a:lstStyle/>
          <a:p>
            <a:r>
              <a:rPr lang="de-CH" noProof="0" dirty="0"/>
              <a:t>Wie alles begann</a:t>
            </a:r>
          </a:p>
        </p:txBody>
      </p:sp>
      <p:sp>
        <p:nvSpPr>
          <p:cNvPr id="4" name="Content Placeholder 3">
            <a:extLst>
              <a:ext uri="{FF2B5EF4-FFF2-40B4-BE49-F238E27FC236}">
                <a16:creationId xmlns:a16="http://schemas.microsoft.com/office/drawing/2014/main" id="{A3A13253-DA35-F17C-34F1-CD9B0730858C}"/>
              </a:ext>
            </a:extLst>
          </p:cNvPr>
          <p:cNvSpPr>
            <a:spLocks noGrp="1"/>
          </p:cNvSpPr>
          <p:nvPr>
            <p:ph idx="1"/>
          </p:nvPr>
        </p:nvSpPr>
        <p:spPr/>
        <p:txBody>
          <a:bodyPr/>
          <a:lstStyle/>
          <a:p>
            <a:pPr marL="0" indent="0">
              <a:buNone/>
            </a:pPr>
            <a:r>
              <a:rPr lang="en-US" dirty="0"/>
              <a:t>Ein WhatsApp im Freundeskreis ~2023, das </a:t>
            </a:r>
            <a:r>
              <a:rPr lang="en-US" dirty="0" err="1"/>
              <a:t>niemand</a:t>
            </a:r>
            <a:r>
              <a:rPr lang="en-US" dirty="0"/>
              <a:t> </a:t>
            </a:r>
            <a:r>
              <a:rPr lang="en-US" dirty="0" err="1"/>
              <a:t>als</a:t>
            </a:r>
            <a:r>
              <a:rPr lang="en-US" dirty="0"/>
              <a:t> KI-Bild </a:t>
            </a:r>
            <a:r>
              <a:rPr lang="en-US" dirty="0" err="1"/>
              <a:t>erkannt</a:t>
            </a:r>
            <a:r>
              <a:rPr lang="en-US" dirty="0"/>
              <a:t> hat</a:t>
            </a:r>
            <a:endParaRPr lang="de-CH" dirty="0"/>
          </a:p>
        </p:txBody>
      </p:sp>
      <p:sp>
        <p:nvSpPr>
          <p:cNvPr id="6" name="Slide Number Placeholder 5">
            <a:extLst>
              <a:ext uri="{FF2B5EF4-FFF2-40B4-BE49-F238E27FC236}">
                <a16:creationId xmlns:a16="http://schemas.microsoft.com/office/drawing/2014/main" id="{B441B645-D01C-E253-1834-2C3B7DCFCC58}"/>
              </a:ext>
            </a:extLst>
          </p:cNvPr>
          <p:cNvSpPr>
            <a:spLocks noGrp="1"/>
          </p:cNvSpPr>
          <p:nvPr>
            <p:ph type="sldNum" sz="quarter" idx="12"/>
          </p:nvPr>
        </p:nvSpPr>
        <p:spPr/>
        <p:txBody>
          <a:bodyPr/>
          <a:lstStyle/>
          <a:p>
            <a:fld id="{5A33CB2A-1702-4C1D-9CC4-8D472D39F19E}" type="slidenum">
              <a:rPr lang="en-US" smtClean="0"/>
              <a:t>26</a:t>
            </a:fld>
            <a:endParaRPr lang="en-US"/>
          </a:p>
        </p:txBody>
      </p:sp>
      <p:pic>
        <p:nvPicPr>
          <p:cNvPr id="7" name="Picture 6" descr="Two women in clothing posing for a picture&#10;&#10;AI-generated content may be incorrect.">
            <a:extLst>
              <a:ext uri="{FF2B5EF4-FFF2-40B4-BE49-F238E27FC236}">
                <a16:creationId xmlns:a16="http://schemas.microsoft.com/office/drawing/2014/main" id="{62C1172A-1899-A29A-8307-70D5F154546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24059" y="1633992"/>
            <a:ext cx="5021332" cy="5021332"/>
          </a:xfrm>
          <a:prstGeom prst="rect">
            <a:avLst/>
          </a:prstGeom>
        </p:spPr>
      </p:pic>
      <p:pic>
        <p:nvPicPr>
          <p:cNvPr id="10" name="Picture 9" descr="A group of women posing for a picture&#10;&#10;AI-generated content may be incorrect.">
            <a:extLst>
              <a:ext uri="{FF2B5EF4-FFF2-40B4-BE49-F238E27FC236}">
                <a16:creationId xmlns:a16="http://schemas.microsoft.com/office/drawing/2014/main" id="{D6CFB933-0DC7-B430-7095-5F2F05C08A3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46609" y="1633992"/>
            <a:ext cx="5021332" cy="5021332"/>
          </a:xfrm>
          <a:prstGeom prst="rect">
            <a:avLst/>
          </a:prstGeom>
        </p:spPr>
      </p:pic>
    </p:spTree>
    <p:extLst>
      <p:ext uri="{BB962C8B-B14F-4D97-AF65-F5344CB8AC3E}">
        <p14:creationId xmlns:p14="http://schemas.microsoft.com/office/powerpoint/2010/main" val="32640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B85AB-FE20-B930-C41C-3DE7A9C9F538}"/>
              </a:ext>
            </a:extLst>
          </p:cNvPr>
          <p:cNvSpPr>
            <a:spLocks noGrp="1"/>
          </p:cNvSpPr>
          <p:nvPr>
            <p:ph type="title"/>
          </p:nvPr>
        </p:nvSpPr>
        <p:spPr/>
        <p:txBody>
          <a:bodyPr>
            <a:normAutofit/>
          </a:bodyPr>
          <a:lstStyle/>
          <a:p>
            <a:r>
              <a:rPr lang="en-US" sz="2800" dirty="0" err="1"/>
              <a:t>Vor</a:t>
            </a:r>
            <a:r>
              <a:rPr lang="en-US" sz="2800" dirty="0"/>
              <a:t> </a:t>
            </a:r>
            <a:r>
              <a:rPr lang="en-US" sz="2800" dirty="0" err="1"/>
              <a:t>einem</a:t>
            </a:r>
            <a:r>
              <a:rPr lang="en-US" sz="2800" dirty="0"/>
              <a:t> Jahr war es </a:t>
            </a:r>
            <a:r>
              <a:rPr lang="en-US" sz="2800" dirty="0" err="1"/>
              <a:t>noch</a:t>
            </a:r>
            <a:r>
              <a:rPr lang="en-US" sz="2800" dirty="0"/>
              <a:t> </a:t>
            </a:r>
            <a:r>
              <a:rPr lang="en-US" sz="2800" dirty="0" err="1"/>
              <a:t>einfach</a:t>
            </a:r>
            <a:endParaRPr lang="de-CH" sz="2800" dirty="0"/>
          </a:p>
        </p:txBody>
      </p:sp>
      <p:pic>
        <p:nvPicPr>
          <p:cNvPr id="7" name="Content Placeholder 6" descr="A person riding a bicycle on a path&#10;&#10;AI-generated content may be incorrect.">
            <a:extLst>
              <a:ext uri="{FF2B5EF4-FFF2-40B4-BE49-F238E27FC236}">
                <a16:creationId xmlns:a16="http://schemas.microsoft.com/office/drawing/2014/main" id="{9EB7C586-9361-C8E7-071B-00F458577E37}"/>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609522" y="1167529"/>
            <a:ext cx="7001727" cy="4658083"/>
          </a:xfrm>
        </p:spPr>
      </p:pic>
      <p:sp>
        <p:nvSpPr>
          <p:cNvPr id="4" name="Slide Number Placeholder 3">
            <a:extLst>
              <a:ext uri="{FF2B5EF4-FFF2-40B4-BE49-F238E27FC236}">
                <a16:creationId xmlns:a16="http://schemas.microsoft.com/office/drawing/2014/main" id="{EEF702D7-B910-E384-8CCF-1BD72E5AF4C3}"/>
              </a:ext>
            </a:extLst>
          </p:cNvPr>
          <p:cNvSpPr>
            <a:spLocks noGrp="1"/>
          </p:cNvSpPr>
          <p:nvPr>
            <p:ph type="sldNum" sz="quarter" idx="12"/>
          </p:nvPr>
        </p:nvSpPr>
        <p:spPr/>
        <p:txBody>
          <a:bodyPr/>
          <a:lstStyle/>
          <a:p>
            <a:fld id="{5A33CB2A-1702-4C1D-9CC4-8D472D39F19E}" type="slidenum">
              <a:rPr lang="en-US" smtClean="0"/>
              <a:t>27</a:t>
            </a:fld>
            <a:endParaRPr lang="en-US"/>
          </a:p>
        </p:txBody>
      </p:sp>
      <p:pic>
        <p:nvPicPr>
          <p:cNvPr id="9" name="Picture 8" descr="A person on a bicycle&#10;&#10;AI-generated content may be incorrect.">
            <a:extLst>
              <a:ext uri="{FF2B5EF4-FFF2-40B4-BE49-F238E27FC236}">
                <a16:creationId xmlns:a16="http://schemas.microsoft.com/office/drawing/2014/main" id="{ECF09BAC-D4B1-78BB-F62F-DEA11AB8FD8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42505" y="287594"/>
            <a:ext cx="4013440" cy="3263123"/>
          </a:xfrm>
          <a:prstGeom prst="rect">
            <a:avLst/>
          </a:prstGeom>
        </p:spPr>
      </p:pic>
      <p:pic>
        <p:nvPicPr>
          <p:cNvPr id="11" name="Picture 10" descr="A close-up of hands&#10;&#10;AI-generated content may be incorrect.">
            <a:extLst>
              <a:ext uri="{FF2B5EF4-FFF2-40B4-BE49-F238E27FC236}">
                <a16:creationId xmlns:a16="http://schemas.microsoft.com/office/drawing/2014/main" id="{3E8B0FEB-C95A-3D6E-09FC-21120E9F88A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41258" y="3710429"/>
            <a:ext cx="5545394" cy="2859977"/>
          </a:xfrm>
          <a:prstGeom prst="rect">
            <a:avLst/>
          </a:prstGeom>
        </p:spPr>
      </p:pic>
    </p:spTree>
    <p:extLst>
      <p:ext uri="{BB962C8B-B14F-4D97-AF65-F5344CB8AC3E}">
        <p14:creationId xmlns:p14="http://schemas.microsoft.com/office/powerpoint/2010/main" val="238428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5B38-63DD-F83F-5BD4-03F9E27850D9}"/>
              </a:ext>
            </a:extLst>
          </p:cNvPr>
          <p:cNvSpPr>
            <a:spLocks noGrp="1"/>
          </p:cNvSpPr>
          <p:nvPr>
            <p:ph type="title"/>
          </p:nvPr>
        </p:nvSpPr>
        <p:spPr/>
        <p:txBody>
          <a:bodyPr/>
          <a:lstStyle/>
          <a:p>
            <a:r>
              <a:rPr lang="en-US" dirty="0"/>
              <a:t>Der </a:t>
            </a:r>
            <a:r>
              <a:rPr lang="en-US" dirty="0" err="1"/>
              <a:t>grosse</a:t>
            </a:r>
            <a:r>
              <a:rPr lang="en-US" dirty="0"/>
              <a:t> Test – </a:t>
            </a:r>
            <a:r>
              <a:rPr lang="en-US" dirty="0" err="1"/>
              <a:t>erkennst</a:t>
            </a:r>
            <a:r>
              <a:rPr lang="en-US" dirty="0"/>
              <a:t> Du KI </a:t>
            </a:r>
            <a:r>
              <a:rPr lang="en-US" dirty="0" err="1"/>
              <a:t>heute</a:t>
            </a:r>
            <a:r>
              <a:rPr lang="en-US" dirty="0"/>
              <a:t>?</a:t>
            </a:r>
            <a:endParaRPr lang="de-CH" dirty="0"/>
          </a:p>
        </p:txBody>
      </p:sp>
      <p:sp>
        <p:nvSpPr>
          <p:cNvPr id="3" name="Content Placeholder 2">
            <a:extLst>
              <a:ext uri="{FF2B5EF4-FFF2-40B4-BE49-F238E27FC236}">
                <a16:creationId xmlns:a16="http://schemas.microsoft.com/office/drawing/2014/main" id="{C5D5E9F7-1AF9-AD96-B070-6088572654FD}"/>
              </a:ext>
            </a:extLst>
          </p:cNvPr>
          <p:cNvSpPr>
            <a:spLocks noGrp="1"/>
          </p:cNvSpPr>
          <p:nvPr>
            <p:ph idx="1"/>
          </p:nvPr>
        </p:nvSpPr>
        <p:spPr>
          <a:xfrm>
            <a:off x="516098" y="1093305"/>
            <a:ext cx="11159803" cy="5506598"/>
          </a:xfrm>
        </p:spPr>
        <p:txBody>
          <a:bodyPr/>
          <a:lstStyle/>
          <a:p>
            <a:pPr marL="0" indent="0" algn="ctr">
              <a:buNone/>
            </a:pPr>
            <a:r>
              <a:rPr lang="en-US" dirty="0"/>
              <a:t>In der Pause </a:t>
            </a:r>
            <a:r>
              <a:rPr lang="en-US" dirty="0" err="1"/>
              <a:t>laufen</a:t>
            </a:r>
            <a:r>
              <a:rPr lang="en-US" dirty="0"/>
              <a:t> auf dem </a:t>
            </a:r>
            <a:r>
              <a:rPr lang="en-US" dirty="0" err="1"/>
              <a:t>hochauflösenden</a:t>
            </a:r>
            <a:r>
              <a:rPr lang="en-US" dirty="0"/>
              <a:t> Monitor 20 Bilder </a:t>
            </a:r>
            <a:r>
              <a:rPr lang="en-US" dirty="0" err="1"/>
              <a:t>mit</a:t>
            </a:r>
            <a:r>
              <a:rPr lang="en-US" dirty="0"/>
              <a:t> je 15s </a:t>
            </a:r>
            <a:r>
              <a:rPr lang="en-US" dirty="0" err="1"/>
              <a:t>mehrfach</a:t>
            </a:r>
            <a:r>
              <a:rPr lang="en-US" dirty="0"/>
              <a:t> </a:t>
            </a:r>
            <a:r>
              <a:rPr lang="en-US" dirty="0" err="1"/>
              <a:t>durch</a:t>
            </a:r>
            <a:r>
              <a:rPr lang="en-US" dirty="0"/>
              <a:t>.</a:t>
            </a:r>
          </a:p>
          <a:p>
            <a:pPr marL="0" indent="0">
              <a:buNone/>
              <a:tabLst>
                <a:tab pos="5021263" algn="r"/>
                <a:tab pos="5737225" algn="l"/>
              </a:tabLst>
            </a:pPr>
            <a:r>
              <a:rPr lang="en-US" dirty="0"/>
              <a:t>	</a:t>
            </a:r>
            <a:r>
              <a:rPr lang="en-US" dirty="0" err="1"/>
              <a:t>Welche</a:t>
            </a:r>
            <a:r>
              <a:rPr lang="en-US" dirty="0"/>
              <a:t> </a:t>
            </a:r>
            <a:r>
              <a:rPr lang="en-US" dirty="0" err="1"/>
              <a:t>sind</a:t>
            </a:r>
            <a:r>
              <a:rPr lang="en-US" dirty="0"/>
              <a:t> </a:t>
            </a:r>
            <a:r>
              <a:rPr lang="en-US" dirty="0" err="1"/>
              <a:t>echt</a:t>
            </a:r>
            <a:r>
              <a:rPr lang="en-US" dirty="0"/>
              <a:t>?	</a:t>
            </a:r>
            <a:r>
              <a:rPr lang="en-US" dirty="0" err="1"/>
              <a:t>Welche</a:t>
            </a:r>
            <a:r>
              <a:rPr lang="en-US" dirty="0"/>
              <a:t> KI-</a:t>
            </a:r>
            <a:r>
              <a:rPr lang="en-US" dirty="0" err="1"/>
              <a:t>generiert</a:t>
            </a:r>
            <a:r>
              <a:rPr lang="en-US" dirty="0"/>
              <a:t>?</a:t>
            </a:r>
          </a:p>
          <a:p>
            <a:pPr marL="0" indent="0">
              <a:buNone/>
              <a:tabLst>
                <a:tab pos="5021263" algn="r"/>
                <a:tab pos="5737225" algn="l"/>
              </a:tabLst>
            </a:pPr>
            <a:endParaRPr lang="en-US" dirty="0"/>
          </a:p>
          <a:p>
            <a:pPr marL="0" indent="0">
              <a:buNone/>
              <a:tabLst>
                <a:tab pos="5021263" algn="r"/>
                <a:tab pos="5737225" algn="l"/>
              </a:tabLst>
            </a:pPr>
            <a:endParaRPr lang="en-US" dirty="0"/>
          </a:p>
          <a:p>
            <a:pPr marL="0" indent="0">
              <a:buNone/>
              <a:tabLst>
                <a:tab pos="5021263" algn="r"/>
                <a:tab pos="5737225" algn="l"/>
              </a:tabLst>
            </a:pPr>
            <a:endParaRPr lang="en-US" dirty="0"/>
          </a:p>
          <a:p>
            <a:pPr marL="0" indent="0">
              <a:buNone/>
              <a:tabLst>
                <a:tab pos="5021263" algn="r"/>
                <a:tab pos="5737225" algn="l"/>
              </a:tabLst>
            </a:pPr>
            <a:endParaRPr lang="en-US" dirty="0"/>
          </a:p>
          <a:p>
            <a:pPr marL="0" indent="0">
              <a:buNone/>
              <a:tabLst>
                <a:tab pos="5021263" algn="r"/>
                <a:tab pos="5737225" algn="l"/>
              </a:tabLst>
            </a:pPr>
            <a:endParaRPr lang="en-US" dirty="0"/>
          </a:p>
          <a:p>
            <a:pPr marL="0" indent="0">
              <a:buNone/>
              <a:tabLst>
                <a:tab pos="5021263" algn="r"/>
                <a:tab pos="5737225" algn="l"/>
              </a:tabLst>
            </a:pPr>
            <a:endParaRPr lang="en-US" dirty="0"/>
          </a:p>
          <a:p>
            <a:pPr marL="0" indent="0">
              <a:buNone/>
              <a:tabLst>
                <a:tab pos="5021263" algn="r"/>
                <a:tab pos="5737225" algn="l"/>
              </a:tabLst>
            </a:pPr>
            <a:endParaRPr lang="en-US" dirty="0"/>
          </a:p>
          <a:p>
            <a:pPr marL="0" indent="0" algn="ctr">
              <a:buNone/>
              <a:tabLst>
                <a:tab pos="5021263" algn="r"/>
                <a:tab pos="5737225" algn="l"/>
              </a:tabLst>
            </a:pPr>
            <a:r>
              <a:rPr lang="en-US" dirty="0"/>
              <a:t>Zur </a:t>
            </a:r>
            <a:r>
              <a:rPr lang="en-US" dirty="0" err="1"/>
              <a:t>Dokumentation</a:t>
            </a:r>
            <a:r>
              <a:rPr lang="en-US" dirty="0"/>
              <a:t> </a:t>
            </a:r>
            <a:r>
              <a:rPr lang="en-US" dirty="0" err="1"/>
              <a:t>Eurer</a:t>
            </a:r>
            <a:r>
              <a:rPr lang="en-US" dirty="0"/>
              <a:t> </a:t>
            </a:r>
            <a:r>
              <a:rPr lang="en-US" dirty="0" err="1"/>
              <a:t>Entscheidung</a:t>
            </a:r>
            <a:r>
              <a:rPr lang="en-US" dirty="0"/>
              <a:t> </a:t>
            </a:r>
            <a:r>
              <a:rPr lang="en-US" dirty="0" err="1"/>
              <a:t>könnt</a:t>
            </a:r>
            <a:r>
              <a:rPr lang="en-US" dirty="0"/>
              <a:t> </a:t>
            </a:r>
            <a:r>
              <a:rPr lang="en-US" dirty="0" err="1"/>
              <a:t>Ihr</a:t>
            </a:r>
            <a:r>
              <a:rPr lang="en-US" dirty="0"/>
              <a:t> das Blatt auf </a:t>
            </a:r>
            <a:r>
              <a:rPr lang="en-US" dirty="0" err="1"/>
              <a:t>Eurem</a:t>
            </a:r>
            <a:r>
              <a:rPr lang="en-US" dirty="0"/>
              <a:t> </a:t>
            </a:r>
            <a:r>
              <a:rPr lang="en-US" dirty="0" err="1"/>
              <a:t>Schreibbrett</a:t>
            </a:r>
            <a:r>
              <a:rPr lang="en-US" dirty="0"/>
              <a:t> </a:t>
            </a:r>
            <a:r>
              <a:rPr lang="en-US" dirty="0" err="1"/>
              <a:t>verwenden</a:t>
            </a:r>
            <a:endParaRPr lang="en-US" dirty="0"/>
          </a:p>
          <a:p>
            <a:pPr marL="0" indent="0">
              <a:buNone/>
              <a:tabLst>
                <a:tab pos="5021263" algn="r"/>
                <a:tab pos="5737225" algn="l"/>
              </a:tabLst>
            </a:pPr>
            <a:endParaRPr lang="en-US" dirty="0"/>
          </a:p>
          <a:p>
            <a:pPr marL="0" indent="0" algn="ctr">
              <a:buNone/>
              <a:tabLst>
                <a:tab pos="5021263" algn="r"/>
                <a:tab pos="5737225" algn="l"/>
              </a:tabLst>
            </a:pPr>
            <a:r>
              <a:rPr lang="en-US" b="1" dirty="0" err="1"/>
              <a:t>Auflösung</a:t>
            </a:r>
            <a:r>
              <a:rPr lang="en-US" b="1" dirty="0"/>
              <a:t> </a:t>
            </a:r>
            <a:r>
              <a:rPr lang="en-US" b="1" dirty="0" err="1"/>
              <a:t>nach</a:t>
            </a:r>
            <a:r>
              <a:rPr lang="en-US" b="1" dirty="0"/>
              <a:t> der Pause</a:t>
            </a:r>
            <a:endParaRPr lang="de-CH" b="1" dirty="0"/>
          </a:p>
        </p:txBody>
      </p:sp>
      <p:sp>
        <p:nvSpPr>
          <p:cNvPr id="4" name="Slide Number Placeholder 3">
            <a:extLst>
              <a:ext uri="{FF2B5EF4-FFF2-40B4-BE49-F238E27FC236}">
                <a16:creationId xmlns:a16="http://schemas.microsoft.com/office/drawing/2014/main" id="{F991ACE2-DD8C-50B2-E413-C6772DF7C84E}"/>
              </a:ext>
            </a:extLst>
          </p:cNvPr>
          <p:cNvSpPr>
            <a:spLocks noGrp="1"/>
          </p:cNvSpPr>
          <p:nvPr>
            <p:ph type="sldNum" sz="quarter" idx="12"/>
          </p:nvPr>
        </p:nvSpPr>
        <p:spPr/>
        <p:txBody>
          <a:bodyPr/>
          <a:lstStyle/>
          <a:p>
            <a:fld id="{5A33CB2A-1702-4C1D-9CC4-8D472D39F19E}" type="slidenum">
              <a:rPr lang="en-US" smtClean="0"/>
              <a:t>28</a:t>
            </a:fld>
            <a:endParaRPr lang="en-US"/>
          </a:p>
        </p:txBody>
      </p:sp>
      <p:pic>
        <p:nvPicPr>
          <p:cNvPr id="6" name="Picture 5" descr="A frog on a leaf&#10;&#10;AI-generated content may be incorrect.">
            <a:extLst>
              <a:ext uri="{FF2B5EF4-FFF2-40B4-BE49-F238E27FC236}">
                <a16:creationId xmlns:a16="http://schemas.microsoft.com/office/drawing/2014/main" id="{76A42452-5537-B684-B9CA-4AB5C963246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488965" y="2063745"/>
            <a:ext cx="5214068" cy="2932912"/>
          </a:xfrm>
          <a:prstGeom prst="rect">
            <a:avLst/>
          </a:prstGeom>
        </p:spPr>
      </p:pic>
    </p:spTree>
    <p:extLst>
      <p:ext uri="{BB962C8B-B14F-4D97-AF65-F5344CB8AC3E}">
        <p14:creationId xmlns:p14="http://schemas.microsoft.com/office/powerpoint/2010/main" val="4224648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B0561-99A9-4A38-6D2E-1D6AA6AF57E8}"/>
              </a:ext>
            </a:extLst>
          </p:cNvPr>
          <p:cNvSpPr>
            <a:spLocks noGrp="1"/>
          </p:cNvSpPr>
          <p:nvPr>
            <p:ph type="title"/>
          </p:nvPr>
        </p:nvSpPr>
        <p:spPr/>
        <p:txBody>
          <a:bodyPr/>
          <a:lstStyle/>
          <a:p>
            <a:r>
              <a:rPr lang="en-US" dirty="0"/>
              <a:t>ACHTUNG</a:t>
            </a:r>
            <a:endParaRPr lang="de-CH" dirty="0"/>
          </a:p>
        </p:txBody>
      </p:sp>
      <p:sp>
        <p:nvSpPr>
          <p:cNvPr id="3" name="Content Placeholder 2">
            <a:extLst>
              <a:ext uri="{FF2B5EF4-FFF2-40B4-BE49-F238E27FC236}">
                <a16:creationId xmlns:a16="http://schemas.microsoft.com/office/drawing/2014/main" id="{D11E5CDE-93B4-1C9B-3BE1-3867B4C1E9A0}"/>
              </a:ext>
            </a:extLst>
          </p:cNvPr>
          <p:cNvSpPr>
            <a:spLocks noGrp="1"/>
          </p:cNvSpPr>
          <p:nvPr>
            <p:ph idx="1"/>
          </p:nvPr>
        </p:nvSpPr>
        <p:spPr/>
        <p:txBody>
          <a:bodyPr/>
          <a:lstStyle/>
          <a:p>
            <a:pPr marL="0" indent="0">
              <a:buNone/>
            </a:pPr>
            <a:endParaRPr lang="de-CH" noProof="0" dirty="0"/>
          </a:p>
          <a:p>
            <a:pPr marL="0" indent="0">
              <a:buNone/>
            </a:pPr>
            <a:endParaRPr lang="de-CH" noProof="0" dirty="0"/>
          </a:p>
          <a:p>
            <a:pPr marL="0" indent="0" algn="ctr">
              <a:buNone/>
            </a:pPr>
            <a:r>
              <a:rPr lang="de-CH" sz="3600" noProof="0" dirty="0"/>
              <a:t>Wer nicht kommen konnte oder daheim für sich den Test machen möchte, soll jetzt das ZIP mit den 20 Bildern aus dem Download-Ordner dieser Soirée herunterladen, ansehen und bewerten.</a:t>
            </a:r>
          </a:p>
          <a:p>
            <a:pPr marL="0" indent="0" algn="ctr">
              <a:buNone/>
            </a:pPr>
            <a:endParaRPr lang="de-CH" sz="3600" noProof="0" dirty="0"/>
          </a:p>
          <a:p>
            <a:pPr marL="0" indent="0" algn="ctr">
              <a:buNone/>
            </a:pPr>
            <a:r>
              <a:rPr lang="de-CH" sz="3600" noProof="0" dirty="0"/>
              <a:t>Und erst dann hier weitergehen.</a:t>
            </a:r>
          </a:p>
        </p:txBody>
      </p:sp>
      <p:sp>
        <p:nvSpPr>
          <p:cNvPr id="4" name="Slide Number Placeholder 3">
            <a:extLst>
              <a:ext uri="{FF2B5EF4-FFF2-40B4-BE49-F238E27FC236}">
                <a16:creationId xmlns:a16="http://schemas.microsoft.com/office/drawing/2014/main" id="{575D06F8-4302-1699-28CD-B224F7895FBD}"/>
              </a:ext>
            </a:extLst>
          </p:cNvPr>
          <p:cNvSpPr>
            <a:spLocks noGrp="1"/>
          </p:cNvSpPr>
          <p:nvPr>
            <p:ph type="sldNum" sz="quarter" idx="12"/>
          </p:nvPr>
        </p:nvSpPr>
        <p:spPr/>
        <p:txBody>
          <a:bodyPr/>
          <a:lstStyle/>
          <a:p>
            <a:fld id="{5A33CB2A-1702-4C1D-9CC4-8D472D39F19E}" type="slidenum">
              <a:rPr lang="en-US" smtClean="0"/>
              <a:t>29</a:t>
            </a:fld>
            <a:endParaRPr lang="en-US"/>
          </a:p>
        </p:txBody>
      </p:sp>
    </p:spTree>
    <p:extLst>
      <p:ext uri="{BB962C8B-B14F-4D97-AF65-F5344CB8AC3E}">
        <p14:creationId xmlns:p14="http://schemas.microsoft.com/office/powerpoint/2010/main" val="1952414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F0C8-C49E-D185-CB09-6CB094791804}"/>
              </a:ext>
            </a:extLst>
          </p:cNvPr>
          <p:cNvSpPr>
            <a:spLocks noGrp="1"/>
          </p:cNvSpPr>
          <p:nvPr>
            <p:ph type="title"/>
          </p:nvPr>
        </p:nvSpPr>
        <p:spPr/>
        <p:txBody>
          <a:bodyPr/>
          <a:lstStyle/>
          <a:p>
            <a:r>
              <a:rPr lang="en-US" dirty="0"/>
              <a:t>Der </a:t>
            </a:r>
            <a:r>
              <a:rPr lang="en-US" dirty="0" err="1"/>
              <a:t>Wahnsinn</a:t>
            </a:r>
            <a:endParaRPr lang="de-CH" dirty="0"/>
          </a:p>
        </p:txBody>
      </p:sp>
      <p:sp>
        <p:nvSpPr>
          <p:cNvPr id="4" name="Slide Number Placeholder 3">
            <a:extLst>
              <a:ext uri="{FF2B5EF4-FFF2-40B4-BE49-F238E27FC236}">
                <a16:creationId xmlns:a16="http://schemas.microsoft.com/office/drawing/2014/main" id="{23C783D8-9D12-7B10-3F6B-DECE66A8774F}"/>
              </a:ext>
            </a:extLst>
          </p:cNvPr>
          <p:cNvSpPr>
            <a:spLocks noGrp="1"/>
          </p:cNvSpPr>
          <p:nvPr>
            <p:ph type="sldNum" sz="quarter" idx="12"/>
          </p:nvPr>
        </p:nvSpPr>
        <p:spPr/>
        <p:txBody>
          <a:bodyPr/>
          <a:lstStyle/>
          <a:p>
            <a:fld id="{5A33CB2A-1702-4C1D-9CC4-8D472D39F19E}" type="slidenum">
              <a:rPr lang="en-US" smtClean="0"/>
              <a:t>3</a:t>
            </a:fld>
            <a:endParaRPr lang="en-US"/>
          </a:p>
        </p:txBody>
      </p:sp>
      <p:pic>
        <p:nvPicPr>
          <p:cNvPr id="6" name="Picture 5">
            <a:extLst>
              <a:ext uri="{FF2B5EF4-FFF2-40B4-BE49-F238E27FC236}">
                <a16:creationId xmlns:a16="http://schemas.microsoft.com/office/drawing/2014/main" id="{AFE21B88-55B1-2ED2-91C4-88631ACEA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098" y="972458"/>
            <a:ext cx="3522329" cy="5782676"/>
          </a:xfrm>
          <a:prstGeom prst="rect">
            <a:avLst/>
          </a:prstGeom>
        </p:spPr>
      </p:pic>
      <p:pic>
        <p:nvPicPr>
          <p:cNvPr id="8" name="Picture 7">
            <a:extLst>
              <a:ext uri="{FF2B5EF4-FFF2-40B4-BE49-F238E27FC236}">
                <a16:creationId xmlns:a16="http://schemas.microsoft.com/office/drawing/2014/main" id="{6D15246A-B140-505A-42C2-39121E9FF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084" y="972457"/>
            <a:ext cx="4328503" cy="5782676"/>
          </a:xfrm>
          <a:prstGeom prst="rect">
            <a:avLst/>
          </a:prstGeom>
        </p:spPr>
      </p:pic>
      <p:pic>
        <p:nvPicPr>
          <p:cNvPr id="12" name="Picture 11">
            <a:extLst>
              <a:ext uri="{FF2B5EF4-FFF2-40B4-BE49-F238E27FC236}">
                <a16:creationId xmlns:a16="http://schemas.microsoft.com/office/drawing/2014/main" id="{EE879692-51BB-ED04-F128-D6A04ABE00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8972" y="972457"/>
            <a:ext cx="3430742" cy="5782676"/>
          </a:xfrm>
          <a:prstGeom prst="rect">
            <a:avLst/>
          </a:prstGeom>
        </p:spPr>
      </p:pic>
    </p:spTree>
    <p:extLst>
      <p:ext uri="{BB962C8B-B14F-4D97-AF65-F5344CB8AC3E}">
        <p14:creationId xmlns:p14="http://schemas.microsoft.com/office/powerpoint/2010/main" val="245629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DC07A-2AC6-2297-962E-51D46371AF19}"/>
              </a:ext>
            </a:extLst>
          </p:cNvPr>
          <p:cNvSpPr>
            <a:spLocks noGrp="1"/>
          </p:cNvSpPr>
          <p:nvPr>
            <p:ph type="title"/>
          </p:nvPr>
        </p:nvSpPr>
        <p:spPr/>
        <p:txBody>
          <a:bodyPr/>
          <a:lstStyle/>
          <a:p>
            <a:r>
              <a:rPr lang="en-US" dirty="0"/>
              <a:t>Pause</a:t>
            </a:r>
            <a:endParaRPr lang="de-CH" dirty="0"/>
          </a:p>
        </p:txBody>
      </p:sp>
      <p:pic>
        <p:nvPicPr>
          <p:cNvPr id="6" name="Content Placeholder 5" descr="A clock with a blue and black text&#10;&#10;AI-generated content may be incorrect.">
            <a:extLst>
              <a:ext uri="{FF2B5EF4-FFF2-40B4-BE49-F238E27FC236}">
                <a16:creationId xmlns:a16="http://schemas.microsoft.com/office/drawing/2014/main" id="{6F686272-8A81-1E2D-7A39-2078A7AB3B1E}"/>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rcRect l="67704"/>
          <a:stretch/>
        </p:blipFill>
        <p:spPr>
          <a:xfrm>
            <a:off x="4191785" y="723023"/>
            <a:ext cx="3808430" cy="3825881"/>
          </a:xfrm>
        </p:spPr>
      </p:pic>
      <p:sp>
        <p:nvSpPr>
          <p:cNvPr id="4" name="Slide Number Placeholder 3">
            <a:extLst>
              <a:ext uri="{FF2B5EF4-FFF2-40B4-BE49-F238E27FC236}">
                <a16:creationId xmlns:a16="http://schemas.microsoft.com/office/drawing/2014/main" id="{E8282991-17ED-8601-F3BC-B7F179D3876B}"/>
              </a:ext>
            </a:extLst>
          </p:cNvPr>
          <p:cNvSpPr>
            <a:spLocks noGrp="1"/>
          </p:cNvSpPr>
          <p:nvPr>
            <p:ph type="sldNum" sz="quarter" idx="12"/>
          </p:nvPr>
        </p:nvSpPr>
        <p:spPr/>
        <p:txBody>
          <a:bodyPr/>
          <a:lstStyle/>
          <a:p>
            <a:fld id="{5A33CB2A-1702-4C1D-9CC4-8D472D39F19E}" type="slidenum">
              <a:rPr lang="en-US" smtClean="0"/>
              <a:t>30</a:t>
            </a:fld>
            <a:endParaRPr lang="en-US"/>
          </a:p>
        </p:txBody>
      </p:sp>
      <p:pic>
        <p:nvPicPr>
          <p:cNvPr id="10" name="Picture 9">
            <a:extLst>
              <a:ext uri="{FF2B5EF4-FFF2-40B4-BE49-F238E27FC236}">
                <a16:creationId xmlns:a16="http://schemas.microsoft.com/office/drawing/2014/main" id="{4F822FB6-A5A0-A844-F673-AEE4E6060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64" y="4499213"/>
            <a:ext cx="10821724" cy="2026222"/>
          </a:xfrm>
          <a:prstGeom prst="rect">
            <a:avLst/>
          </a:prstGeom>
        </p:spPr>
      </p:pic>
    </p:spTree>
    <p:extLst>
      <p:ext uri="{BB962C8B-B14F-4D97-AF65-F5344CB8AC3E}">
        <p14:creationId xmlns:p14="http://schemas.microsoft.com/office/powerpoint/2010/main" val="1968085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erson walking with a flock of sheep&#10;&#10;AI-generated content may be incorrect.">
            <a:extLst>
              <a:ext uri="{FF2B5EF4-FFF2-40B4-BE49-F238E27FC236}">
                <a16:creationId xmlns:a16="http://schemas.microsoft.com/office/drawing/2014/main" id="{ACB8E62A-7974-D6D7-52D6-19DA89548F70}"/>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888275" y="223991"/>
            <a:ext cx="4186073" cy="2790093"/>
          </a:xfrm>
        </p:spPr>
      </p:pic>
      <p:pic>
        <p:nvPicPr>
          <p:cNvPr id="13" name="Picture 12" descr="A gnome statue in a garden&#10;&#10;AI-generated content may be incorrect.">
            <a:extLst>
              <a:ext uri="{FF2B5EF4-FFF2-40B4-BE49-F238E27FC236}">
                <a16:creationId xmlns:a16="http://schemas.microsoft.com/office/drawing/2014/main" id="{D0EB3DDE-B1CC-6C2F-C3AD-31124AD64B9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11216" y="3774393"/>
            <a:ext cx="4186073" cy="2782595"/>
          </a:xfrm>
          <a:prstGeom prst="rect">
            <a:avLst/>
          </a:prstGeom>
        </p:spPr>
      </p:pic>
      <p:pic>
        <p:nvPicPr>
          <p:cNvPr id="15" name="Picture 14" descr="A person holding a banana to her ear&#10;&#10;AI-generated content may be incorrect.">
            <a:extLst>
              <a:ext uri="{FF2B5EF4-FFF2-40B4-BE49-F238E27FC236}">
                <a16:creationId xmlns:a16="http://schemas.microsoft.com/office/drawing/2014/main" id="{DB9ECDBF-4538-2F44-E4EF-C1E48BFDF32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11216" y="223991"/>
            <a:ext cx="4186073" cy="2792586"/>
          </a:xfrm>
          <a:prstGeom prst="rect">
            <a:avLst/>
          </a:prstGeom>
        </p:spPr>
      </p:pic>
      <p:pic>
        <p:nvPicPr>
          <p:cNvPr id="17" name="Picture 16" descr="A dog looking out of a car window&#10;&#10;AI-generated content may be incorrect.">
            <a:extLst>
              <a:ext uri="{FF2B5EF4-FFF2-40B4-BE49-F238E27FC236}">
                <a16:creationId xmlns:a16="http://schemas.microsoft.com/office/drawing/2014/main" id="{0298CF55-44EA-949E-EE92-1B9CFD6D30D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88275" y="3782477"/>
            <a:ext cx="4187954" cy="2790093"/>
          </a:xfrm>
          <a:prstGeom prst="rect">
            <a:avLst/>
          </a:prstGeom>
        </p:spPr>
      </p:pic>
      <p:sp>
        <p:nvSpPr>
          <p:cNvPr id="2" name="Title 1">
            <a:extLst>
              <a:ext uri="{FF2B5EF4-FFF2-40B4-BE49-F238E27FC236}">
                <a16:creationId xmlns:a16="http://schemas.microsoft.com/office/drawing/2014/main" id="{D51EF979-ED78-D61A-DBE5-B7B00B100A5E}"/>
              </a:ext>
            </a:extLst>
          </p:cNvPr>
          <p:cNvSpPr>
            <a:spLocks noGrp="1"/>
          </p:cNvSpPr>
          <p:nvPr>
            <p:ph type="title"/>
          </p:nvPr>
        </p:nvSpPr>
        <p:spPr/>
        <p:txBody>
          <a:bodyPr/>
          <a:lstStyle/>
          <a:p>
            <a:endParaRPr lang="de-CH"/>
          </a:p>
        </p:txBody>
      </p:sp>
      <p:sp>
        <p:nvSpPr>
          <p:cNvPr id="4" name="Slide Number Placeholder 3">
            <a:extLst>
              <a:ext uri="{FF2B5EF4-FFF2-40B4-BE49-F238E27FC236}">
                <a16:creationId xmlns:a16="http://schemas.microsoft.com/office/drawing/2014/main" id="{9242EA6F-A392-4C80-AA33-B7EA2490AF5B}"/>
              </a:ext>
            </a:extLst>
          </p:cNvPr>
          <p:cNvSpPr>
            <a:spLocks noGrp="1"/>
          </p:cNvSpPr>
          <p:nvPr>
            <p:ph type="sldNum" sz="quarter" idx="12"/>
          </p:nvPr>
        </p:nvSpPr>
        <p:spPr/>
        <p:txBody>
          <a:bodyPr/>
          <a:lstStyle/>
          <a:p>
            <a:fld id="{5A33CB2A-1702-4C1D-9CC4-8D472D39F19E}" type="slidenum">
              <a:rPr lang="en-US" smtClean="0"/>
              <a:t>31</a:t>
            </a:fld>
            <a:endParaRPr lang="en-US"/>
          </a:p>
        </p:txBody>
      </p:sp>
      <p:sp>
        <p:nvSpPr>
          <p:cNvPr id="7" name="TextBox 6">
            <a:extLst>
              <a:ext uri="{FF2B5EF4-FFF2-40B4-BE49-F238E27FC236}">
                <a16:creationId xmlns:a16="http://schemas.microsoft.com/office/drawing/2014/main" id="{C6C93693-12CC-533F-CDC8-8AD040A8DCFD}"/>
              </a:ext>
            </a:extLst>
          </p:cNvPr>
          <p:cNvSpPr txBox="1"/>
          <p:nvPr/>
        </p:nvSpPr>
        <p:spPr>
          <a:xfrm>
            <a:off x="2561965" y="1059425"/>
            <a:ext cx="838691" cy="923330"/>
          </a:xfrm>
          <a:prstGeom prst="rect">
            <a:avLst/>
          </a:prstGeom>
          <a:noFill/>
        </p:spPr>
        <p:txBody>
          <a:bodyPr wrap="none" rtlCol="0">
            <a:spAutoFit/>
          </a:bodyPr>
          <a:lstStyle/>
          <a:p>
            <a:r>
              <a:rPr lang="en-US" sz="5400" dirty="0">
                <a:solidFill>
                  <a:srgbClr val="FF0000"/>
                </a:solidFill>
              </a:rPr>
              <a:t>KI</a:t>
            </a:r>
            <a:endParaRPr lang="de-CH" sz="5400" dirty="0">
              <a:solidFill>
                <a:srgbClr val="FF0000"/>
              </a:solidFill>
            </a:endParaRPr>
          </a:p>
        </p:txBody>
      </p:sp>
      <p:sp>
        <p:nvSpPr>
          <p:cNvPr id="20" name="TextBox 19">
            <a:extLst>
              <a:ext uri="{FF2B5EF4-FFF2-40B4-BE49-F238E27FC236}">
                <a16:creationId xmlns:a16="http://schemas.microsoft.com/office/drawing/2014/main" id="{809DDCA9-F0BF-9FB9-8721-E87A8616A066}"/>
              </a:ext>
            </a:extLst>
          </p:cNvPr>
          <p:cNvSpPr txBox="1"/>
          <p:nvPr/>
        </p:nvSpPr>
        <p:spPr>
          <a:xfrm>
            <a:off x="7384906" y="1059425"/>
            <a:ext cx="838691" cy="923330"/>
          </a:xfrm>
          <a:prstGeom prst="rect">
            <a:avLst/>
          </a:prstGeom>
          <a:noFill/>
        </p:spPr>
        <p:txBody>
          <a:bodyPr wrap="none" rtlCol="0">
            <a:spAutoFit/>
          </a:bodyPr>
          <a:lstStyle/>
          <a:p>
            <a:r>
              <a:rPr lang="en-US" sz="5400" dirty="0">
                <a:solidFill>
                  <a:srgbClr val="FF0000"/>
                </a:solidFill>
              </a:rPr>
              <a:t>KI</a:t>
            </a:r>
            <a:endParaRPr lang="de-CH" sz="5400" dirty="0">
              <a:solidFill>
                <a:srgbClr val="FF0000"/>
              </a:solidFill>
            </a:endParaRPr>
          </a:p>
        </p:txBody>
      </p:sp>
      <p:sp>
        <p:nvSpPr>
          <p:cNvPr id="21" name="TextBox 20">
            <a:extLst>
              <a:ext uri="{FF2B5EF4-FFF2-40B4-BE49-F238E27FC236}">
                <a16:creationId xmlns:a16="http://schemas.microsoft.com/office/drawing/2014/main" id="{70243039-2F6B-CE46-5749-3E3A8FC6A756}"/>
              </a:ext>
            </a:extLst>
          </p:cNvPr>
          <p:cNvSpPr txBox="1"/>
          <p:nvPr/>
        </p:nvSpPr>
        <p:spPr>
          <a:xfrm>
            <a:off x="2561964" y="4704025"/>
            <a:ext cx="838691" cy="923330"/>
          </a:xfrm>
          <a:prstGeom prst="rect">
            <a:avLst/>
          </a:prstGeom>
          <a:noFill/>
        </p:spPr>
        <p:txBody>
          <a:bodyPr wrap="none" rtlCol="0">
            <a:spAutoFit/>
          </a:bodyPr>
          <a:lstStyle/>
          <a:p>
            <a:r>
              <a:rPr lang="en-US" sz="5400" dirty="0">
                <a:solidFill>
                  <a:srgbClr val="FF0000"/>
                </a:solidFill>
              </a:rPr>
              <a:t>KI</a:t>
            </a:r>
            <a:endParaRPr lang="de-CH" sz="5400" dirty="0">
              <a:solidFill>
                <a:srgbClr val="FF0000"/>
              </a:solidFill>
            </a:endParaRPr>
          </a:p>
        </p:txBody>
      </p:sp>
      <p:sp>
        <p:nvSpPr>
          <p:cNvPr id="22" name="TextBox 21">
            <a:extLst>
              <a:ext uri="{FF2B5EF4-FFF2-40B4-BE49-F238E27FC236}">
                <a16:creationId xmlns:a16="http://schemas.microsoft.com/office/drawing/2014/main" id="{73AF751D-83EE-8F64-A4B9-4A287DCD5AE1}"/>
              </a:ext>
            </a:extLst>
          </p:cNvPr>
          <p:cNvSpPr txBox="1"/>
          <p:nvPr/>
        </p:nvSpPr>
        <p:spPr>
          <a:xfrm>
            <a:off x="6826853" y="4715858"/>
            <a:ext cx="2138727" cy="923330"/>
          </a:xfrm>
          <a:prstGeom prst="rect">
            <a:avLst/>
          </a:prstGeom>
          <a:noFill/>
        </p:spPr>
        <p:txBody>
          <a:bodyPr wrap="none" rtlCol="0">
            <a:spAutoFit/>
          </a:bodyPr>
          <a:lstStyle/>
          <a:p>
            <a:r>
              <a:rPr lang="en-US" sz="5400" dirty="0">
                <a:solidFill>
                  <a:srgbClr val="00B050"/>
                </a:solidFill>
              </a:rPr>
              <a:t>ECHT</a:t>
            </a:r>
            <a:endParaRPr lang="de-CH" sz="5400" dirty="0">
              <a:solidFill>
                <a:srgbClr val="00B050"/>
              </a:solidFill>
            </a:endParaRPr>
          </a:p>
        </p:txBody>
      </p:sp>
    </p:spTree>
    <p:extLst>
      <p:ext uri="{BB962C8B-B14F-4D97-AF65-F5344CB8AC3E}">
        <p14:creationId xmlns:p14="http://schemas.microsoft.com/office/powerpoint/2010/main" val="89025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AB6B3-94F5-B358-0BD1-216B2C2F1B86}"/>
            </a:ext>
          </a:extLst>
        </p:cNvPr>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85DED651-E838-F69B-29B6-B8314D0BEFD8}"/>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p:blipFill>
        <p:spPr>
          <a:xfrm>
            <a:off x="888275" y="223991"/>
            <a:ext cx="4186073" cy="2790093"/>
          </a:xfrm>
        </p:spPr>
      </p:pic>
      <p:pic>
        <p:nvPicPr>
          <p:cNvPr id="13" name="Picture 12">
            <a:extLst>
              <a:ext uri="{FF2B5EF4-FFF2-40B4-BE49-F238E27FC236}">
                <a16:creationId xmlns:a16="http://schemas.microsoft.com/office/drawing/2014/main" id="{8EBC8D43-7A7E-5CB2-C49C-93BBFB02C2FC}"/>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713102" y="3774393"/>
            <a:ext cx="4182301" cy="2782595"/>
          </a:xfrm>
          <a:prstGeom prst="rect">
            <a:avLst/>
          </a:prstGeom>
        </p:spPr>
      </p:pic>
      <p:pic>
        <p:nvPicPr>
          <p:cNvPr id="15" name="Picture 14">
            <a:extLst>
              <a:ext uri="{FF2B5EF4-FFF2-40B4-BE49-F238E27FC236}">
                <a16:creationId xmlns:a16="http://schemas.microsoft.com/office/drawing/2014/main" id="{821698DB-251D-7C6B-4778-6E31F6683F23}"/>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5711216" y="231473"/>
            <a:ext cx="4186073" cy="2777622"/>
          </a:xfrm>
          <a:prstGeom prst="rect">
            <a:avLst/>
          </a:prstGeom>
        </p:spPr>
      </p:pic>
      <p:pic>
        <p:nvPicPr>
          <p:cNvPr id="17" name="Picture 16">
            <a:extLst>
              <a:ext uri="{FF2B5EF4-FFF2-40B4-BE49-F238E27FC236}">
                <a16:creationId xmlns:a16="http://schemas.microsoft.com/office/drawing/2014/main" id="{9D3682A1-ED8C-BBAC-00BF-E08685EA34CD}"/>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88275" y="3788088"/>
            <a:ext cx="4187954" cy="2778870"/>
          </a:xfrm>
          <a:prstGeom prst="rect">
            <a:avLst/>
          </a:prstGeom>
        </p:spPr>
      </p:pic>
      <p:sp>
        <p:nvSpPr>
          <p:cNvPr id="2" name="Title 1">
            <a:extLst>
              <a:ext uri="{FF2B5EF4-FFF2-40B4-BE49-F238E27FC236}">
                <a16:creationId xmlns:a16="http://schemas.microsoft.com/office/drawing/2014/main" id="{085672A2-493A-D486-04C4-A73342F629FC}"/>
              </a:ext>
            </a:extLst>
          </p:cNvPr>
          <p:cNvSpPr>
            <a:spLocks noGrp="1"/>
          </p:cNvSpPr>
          <p:nvPr>
            <p:ph type="title"/>
          </p:nvPr>
        </p:nvSpPr>
        <p:spPr/>
        <p:txBody>
          <a:bodyPr/>
          <a:lstStyle/>
          <a:p>
            <a:endParaRPr lang="de-CH"/>
          </a:p>
        </p:txBody>
      </p:sp>
      <p:sp>
        <p:nvSpPr>
          <p:cNvPr id="4" name="Slide Number Placeholder 3">
            <a:extLst>
              <a:ext uri="{FF2B5EF4-FFF2-40B4-BE49-F238E27FC236}">
                <a16:creationId xmlns:a16="http://schemas.microsoft.com/office/drawing/2014/main" id="{6E56DC7E-29CD-51BE-BDFD-B921C763F667}"/>
              </a:ext>
            </a:extLst>
          </p:cNvPr>
          <p:cNvSpPr>
            <a:spLocks noGrp="1"/>
          </p:cNvSpPr>
          <p:nvPr>
            <p:ph type="sldNum" sz="quarter" idx="12"/>
          </p:nvPr>
        </p:nvSpPr>
        <p:spPr/>
        <p:txBody>
          <a:bodyPr/>
          <a:lstStyle/>
          <a:p>
            <a:fld id="{5A33CB2A-1702-4C1D-9CC4-8D472D39F19E}" type="slidenum">
              <a:rPr lang="en-US" smtClean="0"/>
              <a:t>32</a:t>
            </a:fld>
            <a:endParaRPr lang="en-US"/>
          </a:p>
        </p:txBody>
      </p:sp>
      <p:sp>
        <p:nvSpPr>
          <p:cNvPr id="7" name="TextBox 6">
            <a:extLst>
              <a:ext uri="{FF2B5EF4-FFF2-40B4-BE49-F238E27FC236}">
                <a16:creationId xmlns:a16="http://schemas.microsoft.com/office/drawing/2014/main" id="{B015BFEC-7EB2-4AF0-7CBF-9D70E7171BBE}"/>
              </a:ext>
            </a:extLst>
          </p:cNvPr>
          <p:cNvSpPr txBox="1"/>
          <p:nvPr/>
        </p:nvSpPr>
        <p:spPr>
          <a:xfrm>
            <a:off x="2561965" y="1059425"/>
            <a:ext cx="838691" cy="923330"/>
          </a:xfrm>
          <a:prstGeom prst="rect">
            <a:avLst/>
          </a:prstGeom>
          <a:noFill/>
        </p:spPr>
        <p:txBody>
          <a:bodyPr wrap="none" rtlCol="0">
            <a:spAutoFit/>
          </a:bodyPr>
          <a:lstStyle/>
          <a:p>
            <a:r>
              <a:rPr lang="en-US" sz="5400" dirty="0">
                <a:solidFill>
                  <a:srgbClr val="FF0000"/>
                </a:solidFill>
              </a:rPr>
              <a:t>KI</a:t>
            </a:r>
            <a:endParaRPr lang="de-CH" sz="5400" dirty="0">
              <a:solidFill>
                <a:srgbClr val="FF0000"/>
              </a:solidFill>
            </a:endParaRPr>
          </a:p>
        </p:txBody>
      </p:sp>
      <p:sp>
        <p:nvSpPr>
          <p:cNvPr id="20" name="TextBox 19">
            <a:extLst>
              <a:ext uri="{FF2B5EF4-FFF2-40B4-BE49-F238E27FC236}">
                <a16:creationId xmlns:a16="http://schemas.microsoft.com/office/drawing/2014/main" id="{A4248478-3EBB-9F42-B8BB-25D06C873C9E}"/>
              </a:ext>
            </a:extLst>
          </p:cNvPr>
          <p:cNvSpPr txBox="1"/>
          <p:nvPr/>
        </p:nvSpPr>
        <p:spPr>
          <a:xfrm>
            <a:off x="7384906" y="1059425"/>
            <a:ext cx="838691" cy="923330"/>
          </a:xfrm>
          <a:prstGeom prst="rect">
            <a:avLst/>
          </a:prstGeom>
          <a:noFill/>
        </p:spPr>
        <p:txBody>
          <a:bodyPr wrap="none" rtlCol="0">
            <a:spAutoFit/>
          </a:bodyPr>
          <a:lstStyle/>
          <a:p>
            <a:r>
              <a:rPr lang="en-US" sz="5400" dirty="0">
                <a:solidFill>
                  <a:srgbClr val="FF0000"/>
                </a:solidFill>
              </a:rPr>
              <a:t>KI</a:t>
            </a:r>
            <a:endParaRPr lang="de-CH" sz="5400" dirty="0">
              <a:solidFill>
                <a:srgbClr val="FF0000"/>
              </a:solidFill>
            </a:endParaRPr>
          </a:p>
        </p:txBody>
      </p:sp>
      <p:sp>
        <p:nvSpPr>
          <p:cNvPr id="21" name="TextBox 20">
            <a:extLst>
              <a:ext uri="{FF2B5EF4-FFF2-40B4-BE49-F238E27FC236}">
                <a16:creationId xmlns:a16="http://schemas.microsoft.com/office/drawing/2014/main" id="{F9D5043C-70B2-C2E6-3127-DE681EB2C548}"/>
              </a:ext>
            </a:extLst>
          </p:cNvPr>
          <p:cNvSpPr txBox="1"/>
          <p:nvPr/>
        </p:nvSpPr>
        <p:spPr>
          <a:xfrm>
            <a:off x="2561964" y="4704025"/>
            <a:ext cx="838691" cy="923330"/>
          </a:xfrm>
          <a:prstGeom prst="rect">
            <a:avLst/>
          </a:prstGeom>
          <a:noFill/>
        </p:spPr>
        <p:txBody>
          <a:bodyPr wrap="none" rtlCol="0">
            <a:spAutoFit/>
          </a:bodyPr>
          <a:lstStyle/>
          <a:p>
            <a:r>
              <a:rPr lang="en-US" sz="5400" dirty="0">
                <a:solidFill>
                  <a:srgbClr val="FF0000"/>
                </a:solidFill>
              </a:rPr>
              <a:t>KI</a:t>
            </a:r>
            <a:endParaRPr lang="de-CH" sz="5400" dirty="0">
              <a:solidFill>
                <a:srgbClr val="FF0000"/>
              </a:solidFill>
            </a:endParaRPr>
          </a:p>
        </p:txBody>
      </p:sp>
      <p:sp>
        <p:nvSpPr>
          <p:cNvPr id="22" name="TextBox 21">
            <a:extLst>
              <a:ext uri="{FF2B5EF4-FFF2-40B4-BE49-F238E27FC236}">
                <a16:creationId xmlns:a16="http://schemas.microsoft.com/office/drawing/2014/main" id="{C250AE4C-7EEE-1A1F-FD1B-227C801E5C49}"/>
              </a:ext>
            </a:extLst>
          </p:cNvPr>
          <p:cNvSpPr txBox="1"/>
          <p:nvPr/>
        </p:nvSpPr>
        <p:spPr>
          <a:xfrm>
            <a:off x="6826853" y="4715858"/>
            <a:ext cx="2138727" cy="923330"/>
          </a:xfrm>
          <a:prstGeom prst="rect">
            <a:avLst/>
          </a:prstGeom>
          <a:noFill/>
        </p:spPr>
        <p:txBody>
          <a:bodyPr wrap="none" rtlCol="0">
            <a:spAutoFit/>
          </a:bodyPr>
          <a:lstStyle/>
          <a:p>
            <a:r>
              <a:rPr lang="en-US" sz="5400" dirty="0">
                <a:solidFill>
                  <a:srgbClr val="00B050"/>
                </a:solidFill>
              </a:rPr>
              <a:t>ECHT</a:t>
            </a:r>
            <a:endParaRPr lang="de-CH" sz="5400" dirty="0">
              <a:solidFill>
                <a:srgbClr val="00B050"/>
              </a:solidFill>
            </a:endParaRPr>
          </a:p>
        </p:txBody>
      </p:sp>
    </p:spTree>
    <p:extLst>
      <p:ext uri="{BB962C8B-B14F-4D97-AF65-F5344CB8AC3E}">
        <p14:creationId xmlns:p14="http://schemas.microsoft.com/office/powerpoint/2010/main" val="188257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9C2E8-0DD7-BF4F-81D2-CF4D745AE02D}"/>
            </a:ext>
          </a:extLst>
        </p:cNvPr>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DEA5605-9D43-845C-8A11-F176B82C719F}"/>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p:blipFill>
        <p:spPr>
          <a:xfrm>
            <a:off x="888275" y="223991"/>
            <a:ext cx="4186073" cy="2790093"/>
          </a:xfrm>
        </p:spPr>
      </p:pic>
      <p:pic>
        <p:nvPicPr>
          <p:cNvPr id="13" name="Picture 12">
            <a:extLst>
              <a:ext uri="{FF2B5EF4-FFF2-40B4-BE49-F238E27FC236}">
                <a16:creationId xmlns:a16="http://schemas.microsoft.com/office/drawing/2014/main" id="{C5813941-CF65-85B3-DE34-E7F0D836305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713102" y="3775066"/>
            <a:ext cx="4182301" cy="2781249"/>
          </a:xfrm>
          <a:prstGeom prst="rect">
            <a:avLst/>
          </a:prstGeom>
        </p:spPr>
      </p:pic>
      <p:pic>
        <p:nvPicPr>
          <p:cNvPr id="15" name="Picture 14">
            <a:extLst>
              <a:ext uri="{FF2B5EF4-FFF2-40B4-BE49-F238E27FC236}">
                <a16:creationId xmlns:a16="http://schemas.microsoft.com/office/drawing/2014/main" id="{09FA02ED-0368-4BDC-DB73-CFFD716FA7D6}"/>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5711216" y="232734"/>
            <a:ext cx="4186073" cy="2775100"/>
          </a:xfrm>
          <a:prstGeom prst="rect">
            <a:avLst/>
          </a:prstGeom>
        </p:spPr>
      </p:pic>
      <p:pic>
        <p:nvPicPr>
          <p:cNvPr id="17" name="Picture 16">
            <a:extLst>
              <a:ext uri="{FF2B5EF4-FFF2-40B4-BE49-F238E27FC236}">
                <a16:creationId xmlns:a16="http://schemas.microsoft.com/office/drawing/2014/main" id="{71859D09-32F3-EF53-C220-C31DFA5F69A6}"/>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90609" y="3788088"/>
            <a:ext cx="4183285" cy="2778870"/>
          </a:xfrm>
          <a:prstGeom prst="rect">
            <a:avLst/>
          </a:prstGeom>
        </p:spPr>
      </p:pic>
      <p:sp>
        <p:nvSpPr>
          <p:cNvPr id="2" name="Title 1">
            <a:extLst>
              <a:ext uri="{FF2B5EF4-FFF2-40B4-BE49-F238E27FC236}">
                <a16:creationId xmlns:a16="http://schemas.microsoft.com/office/drawing/2014/main" id="{E9A0A608-53CF-7F1C-D90C-17A50F18F67A}"/>
              </a:ext>
            </a:extLst>
          </p:cNvPr>
          <p:cNvSpPr>
            <a:spLocks noGrp="1"/>
          </p:cNvSpPr>
          <p:nvPr>
            <p:ph type="title"/>
          </p:nvPr>
        </p:nvSpPr>
        <p:spPr/>
        <p:txBody>
          <a:bodyPr/>
          <a:lstStyle/>
          <a:p>
            <a:endParaRPr lang="de-CH"/>
          </a:p>
        </p:txBody>
      </p:sp>
      <p:sp>
        <p:nvSpPr>
          <p:cNvPr id="4" name="Slide Number Placeholder 3">
            <a:extLst>
              <a:ext uri="{FF2B5EF4-FFF2-40B4-BE49-F238E27FC236}">
                <a16:creationId xmlns:a16="http://schemas.microsoft.com/office/drawing/2014/main" id="{21F523EA-D181-84B9-15DD-BE75AE46FD8B}"/>
              </a:ext>
            </a:extLst>
          </p:cNvPr>
          <p:cNvSpPr>
            <a:spLocks noGrp="1"/>
          </p:cNvSpPr>
          <p:nvPr>
            <p:ph type="sldNum" sz="quarter" idx="12"/>
          </p:nvPr>
        </p:nvSpPr>
        <p:spPr/>
        <p:txBody>
          <a:bodyPr/>
          <a:lstStyle/>
          <a:p>
            <a:fld id="{5A33CB2A-1702-4C1D-9CC4-8D472D39F19E}" type="slidenum">
              <a:rPr lang="en-US" smtClean="0"/>
              <a:t>33</a:t>
            </a:fld>
            <a:endParaRPr lang="en-US"/>
          </a:p>
        </p:txBody>
      </p:sp>
      <p:sp>
        <p:nvSpPr>
          <p:cNvPr id="7" name="TextBox 6">
            <a:extLst>
              <a:ext uri="{FF2B5EF4-FFF2-40B4-BE49-F238E27FC236}">
                <a16:creationId xmlns:a16="http://schemas.microsoft.com/office/drawing/2014/main" id="{6F625DE2-57DF-0653-6068-91A17B7A3692}"/>
              </a:ext>
            </a:extLst>
          </p:cNvPr>
          <p:cNvSpPr txBox="1"/>
          <p:nvPr/>
        </p:nvSpPr>
        <p:spPr>
          <a:xfrm>
            <a:off x="2561965" y="1059425"/>
            <a:ext cx="838691" cy="923330"/>
          </a:xfrm>
          <a:prstGeom prst="rect">
            <a:avLst/>
          </a:prstGeom>
          <a:noFill/>
        </p:spPr>
        <p:txBody>
          <a:bodyPr wrap="none" rtlCol="0">
            <a:spAutoFit/>
          </a:bodyPr>
          <a:lstStyle/>
          <a:p>
            <a:r>
              <a:rPr lang="en-US" sz="5400" dirty="0">
                <a:solidFill>
                  <a:srgbClr val="FF0000"/>
                </a:solidFill>
              </a:rPr>
              <a:t>KI</a:t>
            </a:r>
            <a:endParaRPr lang="de-CH" sz="5400" dirty="0">
              <a:solidFill>
                <a:srgbClr val="FF0000"/>
              </a:solidFill>
            </a:endParaRPr>
          </a:p>
        </p:txBody>
      </p:sp>
      <p:sp>
        <p:nvSpPr>
          <p:cNvPr id="20" name="TextBox 19">
            <a:extLst>
              <a:ext uri="{FF2B5EF4-FFF2-40B4-BE49-F238E27FC236}">
                <a16:creationId xmlns:a16="http://schemas.microsoft.com/office/drawing/2014/main" id="{D1E05E8C-A072-EB5F-08A8-8A7CAFC1324A}"/>
              </a:ext>
            </a:extLst>
          </p:cNvPr>
          <p:cNvSpPr txBox="1"/>
          <p:nvPr/>
        </p:nvSpPr>
        <p:spPr>
          <a:xfrm>
            <a:off x="7384906" y="1059425"/>
            <a:ext cx="838691" cy="923330"/>
          </a:xfrm>
          <a:prstGeom prst="rect">
            <a:avLst/>
          </a:prstGeom>
          <a:noFill/>
        </p:spPr>
        <p:txBody>
          <a:bodyPr wrap="none" rtlCol="0">
            <a:spAutoFit/>
          </a:bodyPr>
          <a:lstStyle/>
          <a:p>
            <a:r>
              <a:rPr lang="en-US" sz="5400" dirty="0">
                <a:solidFill>
                  <a:srgbClr val="FF0000"/>
                </a:solidFill>
              </a:rPr>
              <a:t>KI</a:t>
            </a:r>
            <a:endParaRPr lang="de-CH" sz="5400" dirty="0">
              <a:solidFill>
                <a:srgbClr val="FF0000"/>
              </a:solidFill>
            </a:endParaRPr>
          </a:p>
        </p:txBody>
      </p:sp>
      <p:sp>
        <p:nvSpPr>
          <p:cNvPr id="21" name="TextBox 20">
            <a:extLst>
              <a:ext uri="{FF2B5EF4-FFF2-40B4-BE49-F238E27FC236}">
                <a16:creationId xmlns:a16="http://schemas.microsoft.com/office/drawing/2014/main" id="{59F89856-CFE0-7838-3F16-793547A0364F}"/>
              </a:ext>
            </a:extLst>
          </p:cNvPr>
          <p:cNvSpPr txBox="1"/>
          <p:nvPr/>
        </p:nvSpPr>
        <p:spPr>
          <a:xfrm>
            <a:off x="2561964" y="4704025"/>
            <a:ext cx="838691" cy="923330"/>
          </a:xfrm>
          <a:prstGeom prst="rect">
            <a:avLst/>
          </a:prstGeom>
          <a:noFill/>
        </p:spPr>
        <p:txBody>
          <a:bodyPr wrap="none" rtlCol="0">
            <a:spAutoFit/>
          </a:bodyPr>
          <a:lstStyle/>
          <a:p>
            <a:r>
              <a:rPr lang="en-US" sz="5400" dirty="0">
                <a:solidFill>
                  <a:srgbClr val="FF0000"/>
                </a:solidFill>
              </a:rPr>
              <a:t>KI</a:t>
            </a:r>
            <a:endParaRPr lang="de-CH" sz="5400" dirty="0">
              <a:solidFill>
                <a:srgbClr val="FF0000"/>
              </a:solidFill>
            </a:endParaRPr>
          </a:p>
        </p:txBody>
      </p:sp>
      <p:sp>
        <p:nvSpPr>
          <p:cNvPr id="22" name="TextBox 21">
            <a:extLst>
              <a:ext uri="{FF2B5EF4-FFF2-40B4-BE49-F238E27FC236}">
                <a16:creationId xmlns:a16="http://schemas.microsoft.com/office/drawing/2014/main" id="{3583C874-D4DC-367D-894B-363DB1CF62C4}"/>
              </a:ext>
            </a:extLst>
          </p:cNvPr>
          <p:cNvSpPr txBox="1"/>
          <p:nvPr/>
        </p:nvSpPr>
        <p:spPr>
          <a:xfrm>
            <a:off x="6826853" y="4715858"/>
            <a:ext cx="2138727" cy="923330"/>
          </a:xfrm>
          <a:prstGeom prst="rect">
            <a:avLst/>
          </a:prstGeom>
          <a:noFill/>
        </p:spPr>
        <p:txBody>
          <a:bodyPr wrap="none" rtlCol="0">
            <a:spAutoFit/>
          </a:bodyPr>
          <a:lstStyle/>
          <a:p>
            <a:r>
              <a:rPr lang="en-US" sz="5400" dirty="0">
                <a:solidFill>
                  <a:srgbClr val="00B050"/>
                </a:solidFill>
              </a:rPr>
              <a:t>ECHT</a:t>
            </a:r>
            <a:endParaRPr lang="de-CH" sz="5400" dirty="0">
              <a:solidFill>
                <a:srgbClr val="00B050"/>
              </a:solidFill>
            </a:endParaRPr>
          </a:p>
        </p:txBody>
      </p:sp>
    </p:spTree>
    <p:extLst>
      <p:ext uri="{BB962C8B-B14F-4D97-AF65-F5344CB8AC3E}">
        <p14:creationId xmlns:p14="http://schemas.microsoft.com/office/powerpoint/2010/main" val="135368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83A34-7452-AB01-B136-E1B433E9D74C}"/>
            </a:ext>
          </a:extLst>
        </p:cNvPr>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326D1019-006B-94AD-5320-3E051E7C3138}"/>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p:blipFill>
        <p:spPr>
          <a:xfrm>
            <a:off x="888275" y="223991"/>
            <a:ext cx="4186073" cy="2790093"/>
          </a:xfrm>
        </p:spPr>
      </p:pic>
      <p:pic>
        <p:nvPicPr>
          <p:cNvPr id="13" name="Picture 12">
            <a:extLst>
              <a:ext uri="{FF2B5EF4-FFF2-40B4-BE49-F238E27FC236}">
                <a16:creationId xmlns:a16="http://schemas.microsoft.com/office/drawing/2014/main" id="{D9CD6CE5-B00E-515A-F6A0-F37F8B0525F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719718" y="3775066"/>
            <a:ext cx="4169068" cy="2781249"/>
          </a:xfrm>
          <a:prstGeom prst="rect">
            <a:avLst/>
          </a:prstGeom>
        </p:spPr>
      </p:pic>
      <p:pic>
        <p:nvPicPr>
          <p:cNvPr id="15" name="Picture 14">
            <a:extLst>
              <a:ext uri="{FF2B5EF4-FFF2-40B4-BE49-F238E27FC236}">
                <a16:creationId xmlns:a16="http://schemas.microsoft.com/office/drawing/2014/main" id="{395F4279-220B-E58D-3B0A-7B3265AB535E}"/>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5716382" y="232734"/>
            <a:ext cx="4175740" cy="2775100"/>
          </a:xfrm>
          <a:prstGeom prst="rect">
            <a:avLst/>
          </a:prstGeom>
        </p:spPr>
      </p:pic>
      <p:pic>
        <p:nvPicPr>
          <p:cNvPr id="17" name="Picture 16">
            <a:extLst>
              <a:ext uri="{FF2B5EF4-FFF2-40B4-BE49-F238E27FC236}">
                <a16:creationId xmlns:a16="http://schemas.microsoft.com/office/drawing/2014/main" id="{8A9DFB55-8B88-C785-A518-B6A6F3F2655E}"/>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92496" y="3788088"/>
            <a:ext cx="4179510" cy="2778870"/>
          </a:xfrm>
          <a:prstGeom prst="rect">
            <a:avLst/>
          </a:prstGeom>
        </p:spPr>
      </p:pic>
      <p:sp>
        <p:nvSpPr>
          <p:cNvPr id="2" name="Title 1">
            <a:extLst>
              <a:ext uri="{FF2B5EF4-FFF2-40B4-BE49-F238E27FC236}">
                <a16:creationId xmlns:a16="http://schemas.microsoft.com/office/drawing/2014/main" id="{F18E7B3F-FD59-59DB-8C25-DECECD49C40C}"/>
              </a:ext>
            </a:extLst>
          </p:cNvPr>
          <p:cNvSpPr>
            <a:spLocks noGrp="1"/>
          </p:cNvSpPr>
          <p:nvPr>
            <p:ph type="title"/>
          </p:nvPr>
        </p:nvSpPr>
        <p:spPr/>
        <p:txBody>
          <a:bodyPr/>
          <a:lstStyle/>
          <a:p>
            <a:endParaRPr lang="de-CH"/>
          </a:p>
        </p:txBody>
      </p:sp>
      <p:sp>
        <p:nvSpPr>
          <p:cNvPr id="4" name="Slide Number Placeholder 3">
            <a:extLst>
              <a:ext uri="{FF2B5EF4-FFF2-40B4-BE49-F238E27FC236}">
                <a16:creationId xmlns:a16="http://schemas.microsoft.com/office/drawing/2014/main" id="{E9E3D050-C87E-92C3-35B5-431681949F0F}"/>
              </a:ext>
            </a:extLst>
          </p:cNvPr>
          <p:cNvSpPr>
            <a:spLocks noGrp="1"/>
          </p:cNvSpPr>
          <p:nvPr>
            <p:ph type="sldNum" sz="quarter" idx="12"/>
          </p:nvPr>
        </p:nvSpPr>
        <p:spPr/>
        <p:txBody>
          <a:bodyPr/>
          <a:lstStyle/>
          <a:p>
            <a:fld id="{5A33CB2A-1702-4C1D-9CC4-8D472D39F19E}" type="slidenum">
              <a:rPr lang="en-US" smtClean="0"/>
              <a:t>34</a:t>
            </a:fld>
            <a:endParaRPr lang="en-US"/>
          </a:p>
        </p:txBody>
      </p:sp>
      <p:sp>
        <p:nvSpPr>
          <p:cNvPr id="7" name="TextBox 6">
            <a:extLst>
              <a:ext uri="{FF2B5EF4-FFF2-40B4-BE49-F238E27FC236}">
                <a16:creationId xmlns:a16="http://schemas.microsoft.com/office/drawing/2014/main" id="{9AD549A9-2F22-AA18-5794-BCE9868E7055}"/>
              </a:ext>
            </a:extLst>
          </p:cNvPr>
          <p:cNvSpPr txBox="1"/>
          <p:nvPr/>
        </p:nvSpPr>
        <p:spPr>
          <a:xfrm>
            <a:off x="2561965" y="1059425"/>
            <a:ext cx="838691" cy="923330"/>
          </a:xfrm>
          <a:prstGeom prst="rect">
            <a:avLst/>
          </a:prstGeom>
          <a:noFill/>
        </p:spPr>
        <p:txBody>
          <a:bodyPr wrap="none" rtlCol="0">
            <a:spAutoFit/>
          </a:bodyPr>
          <a:lstStyle/>
          <a:p>
            <a:r>
              <a:rPr lang="en-US" sz="5400" dirty="0">
                <a:solidFill>
                  <a:srgbClr val="FF0000"/>
                </a:solidFill>
              </a:rPr>
              <a:t>KI</a:t>
            </a:r>
            <a:endParaRPr lang="de-CH" sz="5400" dirty="0">
              <a:solidFill>
                <a:srgbClr val="FF0000"/>
              </a:solidFill>
            </a:endParaRPr>
          </a:p>
        </p:txBody>
      </p:sp>
      <p:sp>
        <p:nvSpPr>
          <p:cNvPr id="20" name="TextBox 19">
            <a:extLst>
              <a:ext uri="{FF2B5EF4-FFF2-40B4-BE49-F238E27FC236}">
                <a16:creationId xmlns:a16="http://schemas.microsoft.com/office/drawing/2014/main" id="{8A825984-B779-493D-4968-152E883D3239}"/>
              </a:ext>
            </a:extLst>
          </p:cNvPr>
          <p:cNvSpPr txBox="1"/>
          <p:nvPr/>
        </p:nvSpPr>
        <p:spPr>
          <a:xfrm>
            <a:off x="7384906" y="1059425"/>
            <a:ext cx="838691" cy="923330"/>
          </a:xfrm>
          <a:prstGeom prst="rect">
            <a:avLst/>
          </a:prstGeom>
          <a:noFill/>
        </p:spPr>
        <p:txBody>
          <a:bodyPr wrap="none" rtlCol="0">
            <a:spAutoFit/>
          </a:bodyPr>
          <a:lstStyle/>
          <a:p>
            <a:r>
              <a:rPr lang="en-US" sz="5400" dirty="0">
                <a:solidFill>
                  <a:srgbClr val="FF0000"/>
                </a:solidFill>
              </a:rPr>
              <a:t>KI</a:t>
            </a:r>
            <a:endParaRPr lang="de-CH" sz="5400" dirty="0">
              <a:solidFill>
                <a:srgbClr val="FF0000"/>
              </a:solidFill>
            </a:endParaRPr>
          </a:p>
        </p:txBody>
      </p:sp>
      <p:sp>
        <p:nvSpPr>
          <p:cNvPr id="21" name="TextBox 20">
            <a:extLst>
              <a:ext uri="{FF2B5EF4-FFF2-40B4-BE49-F238E27FC236}">
                <a16:creationId xmlns:a16="http://schemas.microsoft.com/office/drawing/2014/main" id="{1884DEDD-C820-836C-AE2F-13C3C111CB39}"/>
              </a:ext>
            </a:extLst>
          </p:cNvPr>
          <p:cNvSpPr txBox="1"/>
          <p:nvPr/>
        </p:nvSpPr>
        <p:spPr>
          <a:xfrm>
            <a:off x="2561964" y="4704025"/>
            <a:ext cx="838691" cy="923330"/>
          </a:xfrm>
          <a:prstGeom prst="rect">
            <a:avLst/>
          </a:prstGeom>
          <a:noFill/>
        </p:spPr>
        <p:txBody>
          <a:bodyPr wrap="none" rtlCol="0">
            <a:spAutoFit/>
          </a:bodyPr>
          <a:lstStyle/>
          <a:p>
            <a:r>
              <a:rPr lang="en-US" sz="5400" dirty="0">
                <a:solidFill>
                  <a:srgbClr val="FF0000"/>
                </a:solidFill>
              </a:rPr>
              <a:t>KI</a:t>
            </a:r>
            <a:endParaRPr lang="de-CH" sz="5400" dirty="0">
              <a:solidFill>
                <a:srgbClr val="FF0000"/>
              </a:solidFill>
            </a:endParaRPr>
          </a:p>
        </p:txBody>
      </p:sp>
      <p:sp>
        <p:nvSpPr>
          <p:cNvPr id="22" name="TextBox 21">
            <a:extLst>
              <a:ext uri="{FF2B5EF4-FFF2-40B4-BE49-F238E27FC236}">
                <a16:creationId xmlns:a16="http://schemas.microsoft.com/office/drawing/2014/main" id="{BEE2B136-7C91-5F2C-3076-6411EE387052}"/>
              </a:ext>
            </a:extLst>
          </p:cNvPr>
          <p:cNvSpPr txBox="1"/>
          <p:nvPr/>
        </p:nvSpPr>
        <p:spPr>
          <a:xfrm>
            <a:off x="6826853" y="4715858"/>
            <a:ext cx="2138727" cy="923330"/>
          </a:xfrm>
          <a:prstGeom prst="rect">
            <a:avLst/>
          </a:prstGeom>
          <a:noFill/>
        </p:spPr>
        <p:txBody>
          <a:bodyPr wrap="none" rtlCol="0">
            <a:spAutoFit/>
          </a:bodyPr>
          <a:lstStyle/>
          <a:p>
            <a:r>
              <a:rPr lang="en-US" sz="5400" dirty="0">
                <a:solidFill>
                  <a:srgbClr val="00B050"/>
                </a:solidFill>
              </a:rPr>
              <a:t>ECHT</a:t>
            </a:r>
            <a:endParaRPr lang="de-CH" sz="5400" dirty="0">
              <a:solidFill>
                <a:srgbClr val="00B050"/>
              </a:solidFill>
            </a:endParaRPr>
          </a:p>
        </p:txBody>
      </p:sp>
    </p:spTree>
    <p:extLst>
      <p:ext uri="{BB962C8B-B14F-4D97-AF65-F5344CB8AC3E}">
        <p14:creationId xmlns:p14="http://schemas.microsoft.com/office/powerpoint/2010/main" val="400689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7281A-2AC7-D126-916A-76B6755B160F}"/>
            </a:ext>
          </a:extLst>
        </p:cNvPr>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99965E8A-FB2E-F4E9-D3FF-88ABB0C90947}"/>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p:blipFill>
        <p:spPr>
          <a:xfrm>
            <a:off x="885933" y="232734"/>
            <a:ext cx="4186073" cy="2790093"/>
          </a:xfrm>
        </p:spPr>
      </p:pic>
      <p:pic>
        <p:nvPicPr>
          <p:cNvPr id="13" name="Picture 12">
            <a:extLst>
              <a:ext uri="{FF2B5EF4-FFF2-40B4-BE49-F238E27FC236}">
                <a16:creationId xmlns:a16="http://schemas.microsoft.com/office/drawing/2014/main" id="{7C28B2AC-D893-C62C-E63D-3E3FCEC86CC7}"/>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719718" y="3777561"/>
            <a:ext cx="4169068" cy="2776258"/>
          </a:xfrm>
          <a:prstGeom prst="rect">
            <a:avLst/>
          </a:prstGeom>
        </p:spPr>
      </p:pic>
      <p:pic>
        <p:nvPicPr>
          <p:cNvPr id="15" name="Picture 14">
            <a:extLst>
              <a:ext uri="{FF2B5EF4-FFF2-40B4-BE49-F238E27FC236}">
                <a16:creationId xmlns:a16="http://schemas.microsoft.com/office/drawing/2014/main" id="{06EF5326-998B-E829-626A-3917D661980B}"/>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5716382" y="236474"/>
            <a:ext cx="4175740" cy="2767619"/>
          </a:xfrm>
          <a:prstGeom prst="rect">
            <a:avLst/>
          </a:prstGeom>
        </p:spPr>
      </p:pic>
      <p:pic>
        <p:nvPicPr>
          <p:cNvPr id="17" name="Picture 16">
            <a:extLst>
              <a:ext uri="{FF2B5EF4-FFF2-40B4-BE49-F238E27FC236}">
                <a16:creationId xmlns:a16="http://schemas.microsoft.com/office/drawing/2014/main" id="{949CDECA-D36B-88AC-172C-0A858A98EE8B}"/>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98566" y="3788088"/>
            <a:ext cx="4167370" cy="2778870"/>
          </a:xfrm>
          <a:prstGeom prst="rect">
            <a:avLst/>
          </a:prstGeom>
        </p:spPr>
      </p:pic>
      <p:sp>
        <p:nvSpPr>
          <p:cNvPr id="2" name="Title 1">
            <a:extLst>
              <a:ext uri="{FF2B5EF4-FFF2-40B4-BE49-F238E27FC236}">
                <a16:creationId xmlns:a16="http://schemas.microsoft.com/office/drawing/2014/main" id="{ADAD6E77-24E4-1584-5279-E9D8848E9976}"/>
              </a:ext>
            </a:extLst>
          </p:cNvPr>
          <p:cNvSpPr>
            <a:spLocks noGrp="1"/>
          </p:cNvSpPr>
          <p:nvPr>
            <p:ph type="title"/>
          </p:nvPr>
        </p:nvSpPr>
        <p:spPr/>
        <p:txBody>
          <a:bodyPr/>
          <a:lstStyle/>
          <a:p>
            <a:endParaRPr lang="de-CH"/>
          </a:p>
        </p:txBody>
      </p:sp>
      <p:sp>
        <p:nvSpPr>
          <p:cNvPr id="4" name="Slide Number Placeholder 3">
            <a:extLst>
              <a:ext uri="{FF2B5EF4-FFF2-40B4-BE49-F238E27FC236}">
                <a16:creationId xmlns:a16="http://schemas.microsoft.com/office/drawing/2014/main" id="{2757221A-80A3-398B-F4C8-A689FEDE1C19}"/>
              </a:ext>
            </a:extLst>
          </p:cNvPr>
          <p:cNvSpPr>
            <a:spLocks noGrp="1"/>
          </p:cNvSpPr>
          <p:nvPr>
            <p:ph type="sldNum" sz="quarter" idx="12"/>
          </p:nvPr>
        </p:nvSpPr>
        <p:spPr/>
        <p:txBody>
          <a:bodyPr/>
          <a:lstStyle/>
          <a:p>
            <a:fld id="{5A33CB2A-1702-4C1D-9CC4-8D472D39F19E}" type="slidenum">
              <a:rPr lang="en-US" smtClean="0"/>
              <a:t>35</a:t>
            </a:fld>
            <a:endParaRPr lang="en-US"/>
          </a:p>
        </p:txBody>
      </p:sp>
      <p:sp>
        <p:nvSpPr>
          <p:cNvPr id="7" name="TextBox 6">
            <a:extLst>
              <a:ext uri="{FF2B5EF4-FFF2-40B4-BE49-F238E27FC236}">
                <a16:creationId xmlns:a16="http://schemas.microsoft.com/office/drawing/2014/main" id="{6759C283-475E-E0B7-AE80-6FD2DDA51863}"/>
              </a:ext>
            </a:extLst>
          </p:cNvPr>
          <p:cNvSpPr txBox="1"/>
          <p:nvPr/>
        </p:nvSpPr>
        <p:spPr>
          <a:xfrm>
            <a:off x="2561965" y="1059425"/>
            <a:ext cx="838691" cy="923330"/>
          </a:xfrm>
          <a:prstGeom prst="rect">
            <a:avLst/>
          </a:prstGeom>
          <a:noFill/>
        </p:spPr>
        <p:txBody>
          <a:bodyPr wrap="none" rtlCol="0">
            <a:spAutoFit/>
          </a:bodyPr>
          <a:lstStyle/>
          <a:p>
            <a:r>
              <a:rPr lang="en-US" sz="5400" dirty="0">
                <a:solidFill>
                  <a:srgbClr val="FF0000"/>
                </a:solidFill>
              </a:rPr>
              <a:t>KI</a:t>
            </a:r>
            <a:endParaRPr lang="de-CH" sz="5400" dirty="0">
              <a:solidFill>
                <a:srgbClr val="FF0000"/>
              </a:solidFill>
            </a:endParaRPr>
          </a:p>
        </p:txBody>
      </p:sp>
      <p:sp>
        <p:nvSpPr>
          <p:cNvPr id="20" name="TextBox 19">
            <a:extLst>
              <a:ext uri="{FF2B5EF4-FFF2-40B4-BE49-F238E27FC236}">
                <a16:creationId xmlns:a16="http://schemas.microsoft.com/office/drawing/2014/main" id="{77F8C338-8FFC-6A16-5AF8-1EE816C459F1}"/>
              </a:ext>
            </a:extLst>
          </p:cNvPr>
          <p:cNvSpPr txBox="1"/>
          <p:nvPr/>
        </p:nvSpPr>
        <p:spPr>
          <a:xfrm>
            <a:off x="7384906" y="1059425"/>
            <a:ext cx="838691" cy="923330"/>
          </a:xfrm>
          <a:prstGeom prst="rect">
            <a:avLst/>
          </a:prstGeom>
          <a:noFill/>
        </p:spPr>
        <p:txBody>
          <a:bodyPr wrap="none" rtlCol="0">
            <a:spAutoFit/>
          </a:bodyPr>
          <a:lstStyle/>
          <a:p>
            <a:r>
              <a:rPr lang="en-US" sz="5400" dirty="0">
                <a:solidFill>
                  <a:srgbClr val="FF0000"/>
                </a:solidFill>
              </a:rPr>
              <a:t>KI</a:t>
            </a:r>
            <a:endParaRPr lang="de-CH" sz="5400" dirty="0">
              <a:solidFill>
                <a:srgbClr val="FF0000"/>
              </a:solidFill>
            </a:endParaRPr>
          </a:p>
        </p:txBody>
      </p:sp>
      <p:sp>
        <p:nvSpPr>
          <p:cNvPr id="21" name="TextBox 20">
            <a:extLst>
              <a:ext uri="{FF2B5EF4-FFF2-40B4-BE49-F238E27FC236}">
                <a16:creationId xmlns:a16="http://schemas.microsoft.com/office/drawing/2014/main" id="{4FE04343-7669-1F7F-905B-F327DF48E57B}"/>
              </a:ext>
            </a:extLst>
          </p:cNvPr>
          <p:cNvSpPr txBox="1"/>
          <p:nvPr/>
        </p:nvSpPr>
        <p:spPr>
          <a:xfrm>
            <a:off x="2561964" y="4704025"/>
            <a:ext cx="838691" cy="923330"/>
          </a:xfrm>
          <a:prstGeom prst="rect">
            <a:avLst/>
          </a:prstGeom>
          <a:noFill/>
        </p:spPr>
        <p:txBody>
          <a:bodyPr wrap="none" rtlCol="0">
            <a:spAutoFit/>
          </a:bodyPr>
          <a:lstStyle/>
          <a:p>
            <a:r>
              <a:rPr lang="en-US" sz="5400" dirty="0">
                <a:solidFill>
                  <a:srgbClr val="FF0000"/>
                </a:solidFill>
              </a:rPr>
              <a:t>KI</a:t>
            </a:r>
            <a:endParaRPr lang="de-CH" sz="5400" dirty="0">
              <a:solidFill>
                <a:srgbClr val="FF0000"/>
              </a:solidFill>
            </a:endParaRPr>
          </a:p>
        </p:txBody>
      </p:sp>
      <p:sp>
        <p:nvSpPr>
          <p:cNvPr id="22" name="TextBox 21">
            <a:extLst>
              <a:ext uri="{FF2B5EF4-FFF2-40B4-BE49-F238E27FC236}">
                <a16:creationId xmlns:a16="http://schemas.microsoft.com/office/drawing/2014/main" id="{6FA30AE8-68E6-B1A3-2CF8-A45285AC2846}"/>
              </a:ext>
            </a:extLst>
          </p:cNvPr>
          <p:cNvSpPr txBox="1"/>
          <p:nvPr/>
        </p:nvSpPr>
        <p:spPr>
          <a:xfrm>
            <a:off x="6826853" y="4715858"/>
            <a:ext cx="2138727" cy="923330"/>
          </a:xfrm>
          <a:prstGeom prst="rect">
            <a:avLst/>
          </a:prstGeom>
          <a:noFill/>
        </p:spPr>
        <p:txBody>
          <a:bodyPr wrap="none" rtlCol="0">
            <a:spAutoFit/>
          </a:bodyPr>
          <a:lstStyle/>
          <a:p>
            <a:r>
              <a:rPr lang="en-US" sz="5400" dirty="0">
                <a:solidFill>
                  <a:srgbClr val="00B050"/>
                </a:solidFill>
              </a:rPr>
              <a:t>ECHT</a:t>
            </a:r>
            <a:endParaRPr lang="de-CH" sz="5400" dirty="0">
              <a:solidFill>
                <a:srgbClr val="00B050"/>
              </a:solidFill>
            </a:endParaRPr>
          </a:p>
        </p:txBody>
      </p:sp>
    </p:spTree>
    <p:extLst>
      <p:ext uri="{BB962C8B-B14F-4D97-AF65-F5344CB8AC3E}">
        <p14:creationId xmlns:p14="http://schemas.microsoft.com/office/powerpoint/2010/main" val="235293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B84D-FBE5-D53C-33B8-C89637361243}"/>
              </a:ext>
            </a:extLst>
          </p:cNvPr>
          <p:cNvSpPr>
            <a:spLocks noGrp="1"/>
          </p:cNvSpPr>
          <p:nvPr>
            <p:ph type="title"/>
          </p:nvPr>
        </p:nvSpPr>
        <p:spPr/>
        <p:txBody>
          <a:bodyPr/>
          <a:lstStyle/>
          <a:p>
            <a:r>
              <a:rPr lang="en-US" dirty="0"/>
              <a:t>Quelle</a:t>
            </a:r>
            <a:endParaRPr lang="de-CH" dirty="0"/>
          </a:p>
        </p:txBody>
      </p:sp>
      <p:sp>
        <p:nvSpPr>
          <p:cNvPr id="3" name="Content Placeholder 2">
            <a:extLst>
              <a:ext uri="{FF2B5EF4-FFF2-40B4-BE49-F238E27FC236}">
                <a16:creationId xmlns:a16="http://schemas.microsoft.com/office/drawing/2014/main" id="{272C523B-FA82-8C84-4E46-533D499446D6}"/>
              </a:ext>
            </a:extLst>
          </p:cNvPr>
          <p:cNvSpPr>
            <a:spLocks noGrp="1"/>
          </p:cNvSpPr>
          <p:nvPr>
            <p:ph idx="1"/>
          </p:nvPr>
        </p:nvSpPr>
        <p:spPr>
          <a:xfrm>
            <a:off x="516098" y="1093305"/>
            <a:ext cx="11159803" cy="5060752"/>
          </a:xfrm>
        </p:spPr>
        <p:txBody>
          <a:bodyPr/>
          <a:lstStyle/>
          <a:p>
            <a:r>
              <a:rPr lang="en-US" dirty="0"/>
              <a:t>Heise Verlag – </a:t>
            </a:r>
            <a:r>
              <a:rPr lang="en-US" dirty="0" err="1"/>
              <a:t>c’t</a:t>
            </a:r>
            <a:r>
              <a:rPr lang="en-US" dirty="0"/>
              <a:t> 3003 – Video-Serie </a:t>
            </a:r>
            <a:r>
              <a:rPr lang="en-US" dirty="0" err="1"/>
              <a:t>über</a:t>
            </a:r>
            <a:r>
              <a:rPr lang="en-US" dirty="0"/>
              <a:t> Technologie, KI, Computer, </a:t>
            </a:r>
            <a:r>
              <a:rPr lang="en-US" dirty="0" err="1"/>
              <a:t>Grafik</a:t>
            </a:r>
            <a:endParaRPr lang="en-US"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r>
              <a:rPr lang="de-CH" dirty="0"/>
              <a:t>Erfolgsquote des Profis: ‘nur’ 90%</a:t>
            </a:r>
          </a:p>
          <a:p>
            <a:r>
              <a:rPr lang="de-CH" dirty="0"/>
              <a:t>Bild-Generatoren wie ChatGPT 4o oder </a:t>
            </a:r>
            <a:r>
              <a:rPr lang="de-CH" dirty="0" err="1"/>
              <a:t>Midjourney</a:t>
            </a:r>
            <a:r>
              <a:rPr lang="de-CH" dirty="0"/>
              <a:t> sind inzwischen so gut, dass selbst professionelle Fotografen bei diesem Test nur eine Erfolgsrate von 80-90% haben.</a:t>
            </a:r>
          </a:p>
          <a:p>
            <a:endParaRPr lang="de-CH" dirty="0"/>
          </a:p>
        </p:txBody>
      </p:sp>
      <p:sp>
        <p:nvSpPr>
          <p:cNvPr id="4" name="Slide Number Placeholder 3">
            <a:extLst>
              <a:ext uri="{FF2B5EF4-FFF2-40B4-BE49-F238E27FC236}">
                <a16:creationId xmlns:a16="http://schemas.microsoft.com/office/drawing/2014/main" id="{A6A3CBF7-7CA2-9E69-6672-8CFA80EE2069}"/>
              </a:ext>
            </a:extLst>
          </p:cNvPr>
          <p:cNvSpPr>
            <a:spLocks noGrp="1"/>
          </p:cNvSpPr>
          <p:nvPr>
            <p:ph type="sldNum" sz="quarter" idx="12"/>
          </p:nvPr>
        </p:nvSpPr>
        <p:spPr/>
        <p:txBody>
          <a:bodyPr/>
          <a:lstStyle/>
          <a:p>
            <a:fld id="{5A33CB2A-1702-4C1D-9CC4-8D472D39F19E}" type="slidenum">
              <a:rPr lang="en-US" smtClean="0"/>
              <a:t>36</a:t>
            </a:fld>
            <a:endParaRPr lang="en-US"/>
          </a:p>
        </p:txBody>
      </p:sp>
      <p:pic>
        <p:nvPicPr>
          <p:cNvPr id="6" name="Picture 5">
            <a:extLst>
              <a:ext uri="{FF2B5EF4-FFF2-40B4-BE49-F238E27FC236}">
                <a16:creationId xmlns:a16="http://schemas.microsoft.com/office/drawing/2014/main" id="{72A70B0D-26E7-6A0C-B22B-0000015708A5}"/>
              </a:ext>
            </a:extLst>
          </p:cNvPr>
          <p:cNvPicPr>
            <a:picLocks noChangeAspect="1"/>
          </p:cNvPicPr>
          <p:nvPr/>
        </p:nvPicPr>
        <p:blipFill>
          <a:blip r:embed="rId2"/>
          <a:stretch>
            <a:fillRect/>
          </a:stretch>
        </p:blipFill>
        <p:spPr>
          <a:xfrm>
            <a:off x="2612571" y="1577493"/>
            <a:ext cx="6187231" cy="3490409"/>
          </a:xfrm>
          <a:prstGeom prst="rect">
            <a:avLst/>
          </a:prstGeom>
        </p:spPr>
      </p:pic>
    </p:spTree>
    <p:extLst>
      <p:ext uri="{BB962C8B-B14F-4D97-AF65-F5344CB8AC3E}">
        <p14:creationId xmlns:p14="http://schemas.microsoft.com/office/powerpoint/2010/main" val="2130835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96ABA-DE59-E103-5A86-41A449942A28}"/>
              </a:ext>
            </a:extLst>
          </p:cNvPr>
          <p:cNvSpPr>
            <a:spLocks noGrp="1"/>
          </p:cNvSpPr>
          <p:nvPr>
            <p:ph type="title"/>
          </p:nvPr>
        </p:nvSpPr>
        <p:spPr/>
        <p:txBody>
          <a:bodyPr/>
          <a:lstStyle/>
          <a:p>
            <a:r>
              <a:rPr lang="de-CH" dirty="0"/>
              <a:t>Wie formuliere ich meinen Bild-Wunsch?</a:t>
            </a:r>
          </a:p>
        </p:txBody>
      </p:sp>
      <p:sp>
        <p:nvSpPr>
          <p:cNvPr id="3" name="Content Placeholder 2">
            <a:extLst>
              <a:ext uri="{FF2B5EF4-FFF2-40B4-BE49-F238E27FC236}">
                <a16:creationId xmlns:a16="http://schemas.microsoft.com/office/drawing/2014/main" id="{6E83CAE4-64A3-3308-506A-87AF1E04C1E3}"/>
              </a:ext>
            </a:extLst>
          </p:cNvPr>
          <p:cNvSpPr>
            <a:spLocks noGrp="1"/>
          </p:cNvSpPr>
          <p:nvPr>
            <p:ph idx="1"/>
          </p:nvPr>
        </p:nvSpPr>
        <p:spPr/>
        <p:txBody>
          <a:bodyPr>
            <a:normAutofit fontScale="92500" lnSpcReduction="10000"/>
          </a:bodyPr>
          <a:lstStyle/>
          <a:p>
            <a:r>
              <a:rPr lang="de-CH" dirty="0"/>
              <a:t>Wie auch bei textuellen Aufgaben an die KI, kommt es auf den ‘Prompt’ an:</a:t>
            </a:r>
          </a:p>
          <a:p>
            <a:pPr marL="285750" indent="-285750">
              <a:buFont typeface="Arial" panose="020B0604020202020204" pitchFamily="34" charset="0"/>
              <a:buChar char="•"/>
            </a:pPr>
            <a:r>
              <a:rPr lang="de-CH" dirty="0"/>
              <a:t>Beschreibe </a:t>
            </a:r>
            <a:r>
              <a:rPr lang="de-CH" b="1" dirty="0"/>
              <a:t>was </a:t>
            </a:r>
            <a:r>
              <a:rPr lang="de-CH" dirty="0"/>
              <a:t>alles zu sehen sein soll und evtl. was nicht wenn es normal dazugehört, z.B. «Verkehrsampel aber ohne das rote Licht»</a:t>
            </a:r>
          </a:p>
          <a:p>
            <a:pPr marL="285750" indent="-285750">
              <a:buFont typeface="Arial" panose="020B0604020202020204" pitchFamily="34" charset="0"/>
              <a:buChar char="•"/>
            </a:pPr>
            <a:r>
              <a:rPr lang="de-CH" dirty="0"/>
              <a:t>Beschreibe die </a:t>
            </a:r>
            <a:r>
              <a:rPr lang="de-CH" b="1" dirty="0"/>
              <a:t>Szene </a:t>
            </a:r>
            <a:r>
              <a:rPr lang="de-CH" dirty="0"/>
              <a:t>mit all diesen Elementen, deren Grösse und wie sie zueinander stehen, z.B. «ein Winterbild mit Schnee und dünn umrahmt von Tannenzweigen und Weihnachtskugeln»</a:t>
            </a:r>
          </a:p>
          <a:p>
            <a:pPr marL="285750" indent="-285750">
              <a:buFont typeface="Arial" panose="020B0604020202020204" pitchFamily="34" charset="0"/>
              <a:buChar char="•"/>
            </a:pPr>
            <a:r>
              <a:rPr lang="de-CH" dirty="0"/>
              <a:t>Definiere die (</a:t>
            </a:r>
            <a:r>
              <a:rPr lang="de-CH" b="1" dirty="0"/>
              <a:t>Mal)</a:t>
            </a:r>
            <a:r>
              <a:rPr lang="de-CH" b="1" dirty="0" err="1"/>
              <a:t>technik</a:t>
            </a:r>
            <a:r>
              <a:rPr lang="de-CH" dirty="0"/>
              <a:t> und </a:t>
            </a:r>
            <a:r>
              <a:rPr lang="de-CH" b="1" dirty="0"/>
              <a:t>Farbgebung</a:t>
            </a:r>
            <a:r>
              <a:rPr lang="de-CH" dirty="0"/>
              <a:t>, z.B. «Ölbild», «Tuschezeichnung», «Bleistift», «Schwarz-Weiss», «in roten Tönen», «schwarz-weiss-Foto mit starkem Korn»</a:t>
            </a:r>
          </a:p>
          <a:p>
            <a:pPr marL="285750" indent="-285750">
              <a:buFont typeface="Arial" panose="020B0604020202020204" pitchFamily="34" charset="0"/>
              <a:buChar char="•"/>
            </a:pPr>
            <a:r>
              <a:rPr lang="de-CH" dirty="0"/>
              <a:t>Definiere den </a:t>
            </a:r>
            <a:r>
              <a:rPr lang="de-CH" b="1" dirty="0"/>
              <a:t>Malstil</a:t>
            </a:r>
            <a:r>
              <a:rPr lang="de-CH" dirty="0"/>
              <a:t>, z.B. «wie Loriot-Figuren», «wie Chagall», «wie ein grob gerastertes Zeitungsbild», «im Stil von Anime», «fotorealistisch», «Comic-Stil», «2-dimensional»</a:t>
            </a:r>
          </a:p>
          <a:p>
            <a:pPr marL="285750" indent="-285750">
              <a:buFont typeface="Arial" panose="020B0604020202020204" pitchFamily="34" charset="0"/>
              <a:buChar char="•"/>
            </a:pPr>
            <a:r>
              <a:rPr lang="de-CH" dirty="0"/>
              <a:t>Lege ein </a:t>
            </a:r>
            <a:r>
              <a:rPr lang="de-CH" b="1" dirty="0"/>
              <a:t>Stimmung </a:t>
            </a:r>
            <a:r>
              <a:rPr lang="de-CH" dirty="0"/>
              <a:t>fest, z.B. «fröhlich», «düster», «sonnig», «Aufbruchstimmung»</a:t>
            </a:r>
          </a:p>
          <a:p>
            <a:r>
              <a:rPr lang="de-CH" b="1" dirty="0"/>
              <a:t>Vermeide </a:t>
            </a:r>
            <a:r>
              <a:rPr lang="de-CH" dirty="0"/>
              <a:t>Dinge, die immer noch teilweise schwierig sind, z.B. Texte, und probiere </a:t>
            </a:r>
            <a:r>
              <a:rPr lang="de-CH" b="1" dirty="0"/>
              <a:t>Alternativen </a:t>
            </a:r>
            <a:r>
              <a:rPr lang="de-CH" dirty="0"/>
              <a:t>für die Beschreibung wenn das Ergebnis nicht Deinem Wunsch entspricht.</a:t>
            </a:r>
          </a:p>
          <a:p>
            <a:endParaRPr lang="de-CH" dirty="0"/>
          </a:p>
          <a:p>
            <a:pPr marL="0" indent="0" algn="ctr">
              <a:buNone/>
            </a:pPr>
            <a:r>
              <a:rPr lang="de-CH" dirty="0"/>
              <a:t>Probieren wir’s doch mal aus…</a:t>
            </a:r>
          </a:p>
        </p:txBody>
      </p:sp>
      <p:sp>
        <p:nvSpPr>
          <p:cNvPr id="4" name="Slide Number Placeholder 3">
            <a:extLst>
              <a:ext uri="{FF2B5EF4-FFF2-40B4-BE49-F238E27FC236}">
                <a16:creationId xmlns:a16="http://schemas.microsoft.com/office/drawing/2014/main" id="{EF02830F-B383-BD51-364E-C752591065AD}"/>
              </a:ext>
            </a:extLst>
          </p:cNvPr>
          <p:cNvSpPr>
            <a:spLocks noGrp="1"/>
          </p:cNvSpPr>
          <p:nvPr>
            <p:ph type="sldNum" sz="quarter" idx="12"/>
          </p:nvPr>
        </p:nvSpPr>
        <p:spPr/>
        <p:txBody>
          <a:bodyPr/>
          <a:lstStyle/>
          <a:p>
            <a:fld id="{5A33CB2A-1702-4C1D-9CC4-8D472D39F19E}" type="slidenum">
              <a:rPr lang="en-US" smtClean="0"/>
              <a:t>37</a:t>
            </a:fld>
            <a:endParaRPr lang="en-US"/>
          </a:p>
        </p:txBody>
      </p:sp>
    </p:spTree>
    <p:extLst>
      <p:ext uri="{BB962C8B-B14F-4D97-AF65-F5344CB8AC3E}">
        <p14:creationId xmlns:p14="http://schemas.microsoft.com/office/powerpoint/2010/main" val="435413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FDD1-E8EB-9753-019C-A441FC1E64E6}"/>
              </a:ext>
            </a:extLst>
          </p:cNvPr>
          <p:cNvSpPr>
            <a:spLocks noGrp="1"/>
          </p:cNvSpPr>
          <p:nvPr>
            <p:ph type="title"/>
          </p:nvPr>
        </p:nvSpPr>
        <p:spPr/>
        <p:txBody>
          <a:bodyPr/>
          <a:lstStyle/>
          <a:p>
            <a:r>
              <a:rPr lang="de-CH" dirty="0"/>
              <a:t>Unser Prompt</a:t>
            </a:r>
          </a:p>
        </p:txBody>
      </p:sp>
      <p:sp>
        <p:nvSpPr>
          <p:cNvPr id="5" name="Content Placeholder 4">
            <a:extLst>
              <a:ext uri="{FF2B5EF4-FFF2-40B4-BE49-F238E27FC236}">
                <a16:creationId xmlns:a16="http://schemas.microsoft.com/office/drawing/2014/main" id="{FD6351A5-2CB1-012D-50E6-97A621C46927}"/>
              </a:ext>
            </a:extLst>
          </p:cNvPr>
          <p:cNvSpPr>
            <a:spLocks noGrp="1"/>
          </p:cNvSpPr>
          <p:nvPr>
            <p:ph sz="half" idx="1"/>
          </p:nvPr>
        </p:nvSpPr>
        <p:spPr>
          <a:xfrm>
            <a:off x="528762" y="1089329"/>
            <a:ext cx="5347519" cy="5533144"/>
          </a:xfrm>
        </p:spPr>
        <p:txBody>
          <a:bodyPr>
            <a:noAutofit/>
          </a:bodyPr>
          <a:lstStyle/>
          <a:p>
            <a:pPr marL="0" indent="0">
              <a:buNone/>
            </a:pPr>
            <a:r>
              <a:rPr lang="en-US" dirty="0"/>
              <a:t>Meine Frage an ChatGPT war:</a:t>
            </a:r>
          </a:p>
          <a:p>
            <a:pPr marL="0" indent="0">
              <a:buNone/>
            </a:pPr>
            <a:r>
              <a:rPr lang="de-CH" sz="1600" dirty="0"/>
              <a:t>«Ich mache einen Vortrag über KI-Bildgenerierung. Ich brauche einen Prompt, der die wichtigen Teile einer Bildbeschreibung enthält (also Inhalt, Szene, Stil, Stimmung, Technik) und ein Bild erzeugt, das Laien verblüfft. </a:t>
            </a:r>
          </a:p>
          <a:p>
            <a:pPr marL="0" indent="0">
              <a:spcBef>
                <a:spcPts val="0"/>
              </a:spcBef>
              <a:buNone/>
            </a:pPr>
            <a:r>
              <a:rPr lang="de-CH" sz="1600" dirty="0"/>
              <a:t>Gib mir den Prompt und erzeuge das Bild dazu.»</a:t>
            </a:r>
          </a:p>
          <a:p>
            <a:pPr marL="0" indent="0">
              <a:buNone/>
            </a:pPr>
            <a:r>
              <a:rPr lang="de-CH" dirty="0"/>
              <a:t>Das bekam ich retour: </a:t>
            </a:r>
          </a:p>
          <a:p>
            <a:pPr marL="0" indent="0">
              <a:buNone/>
            </a:pPr>
            <a:r>
              <a:rPr lang="en-US" sz="1500" dirty="0"/>
              <a:t>A majestic library floating in the sky, with giant open books as wings and glowing runes in the air. A young woman in a futuristic robe levitates at its center, reading a holographic manuscript. The clouds around shimmer with golden light as if it's sunset. The scene is painted in hyper-realistic detail with elements of digital fantasy art, blending sci-fi and magic. Mood: awe-inspiring and mysterious. Rendered in ultra-high resolution with cinematic lighting and deep color contrast.</a:t>
            </a:r>
            <a:endParaRPr lang="de-CH" sz="1500" dirty="0"/>
          </a:p>
        </p:txBody>
      </p:sp>
      <p:sp>
        <p:nvSpPr>
          <p:cNvPr id="6" name="Content Placeholder 5">
            <a:extLst>
              <a:ext uri="{FF2B5EF4-FFF2-40B4-BE49-F238E27FC236}">
                <a16:creationId xmlns:a16="http://schemas.microsoft.com/office/drawing/2014/main" id="{79DBF16B-149C-36C9-D353-C0B808CA0F2D}"/>
              </a:ext>
            </a:extLst>
          </p:cNvPr>
          <p:cNvSpPr>
            <a:spLocks noGrp="1"/>
          </p:cNvSpPr>
          <p:nvPr>
            <p:ph sz="half" idx="2"/>
          </p:nvPr>
        </p:nvSpPr>
        <p:spPr/>
        <p:txBody>
          <a:bodyPr>
            <a:noAutofit/>
          </a:bodyPr>
          <a:lstStyle/>
          <a:p>
            <a:pPr marL="0" indent="0">
              <a:buNone/>
            </a:pPr>
            <a:r>
              <a:rPr lang="de-CH" b="0" i="0" dirty="0">
                <a:solidFill>
                  <a:srgbClr val="242424"/>
                </a:solidFill>
                <a:effectLst/>
              </a:rPr>
              <a:t>Und hier ist es übersetzt:</a:t>
            </a:r>
          </a:p>
          <a:p>
            <a:pPr marL="0" indent="0">
              <a:buNone/>
            </a:pPr>
            <a:r>
              <a:rPr lang="de-CH" b="0" i="0" dirty="0">
                <a:solidFill>
                  <a:srgbClr val="242424"/>
                </a:solidFill>
                <a:effectLst/>
              </a:rPr>
              <a:t>«Eine majestätische Bibliothek, die im Himmel schwebt, mit riesigen offenen Büchern als Flügel und leuchtenden Runen in der Luft. Eine junge Frau in einem futuristischen Gewand schwebt in der Mitte und liest ein holografisches Manuskript. Die Wolken ringsum schimmern im goldenen Licht, als wäre es Sonnenuntergang. Die Szene ist in hyperrealistischer Detailtreue gemalt, mit Elementen digitaler Fantasy-Kunst, die </a:t>
            </a:r>
            <a:r>
              <a:rPr lang="de-CH" b="0" i="0" dirty="0" err="1">
                <a:solidFill>
                  <a:srgbClr val="242424"/>
                </a:solidFill>
                <a:effectLst/>
              </a:rPr>
              <a:t>Sci-Fi</a:t>
            </a:r>
            <a:r>
              <a:rPr lang="de-CH" b="0" i="0" dirty="0">
                <a:solidFill>
                  <a:srgbClr val="242424"/>
                </a:solidFill>
                <a:effectLst/>
              </a:rPr>
              <a:t> und Magie miteinander verbinden. Stimmung: ehrfurchtgebietend und geheimnisvoll. Gerendert in ultra-hoher Auflösung mit filmischer Beleuchtung und tiefem Farbkontrast»</a:t>
            </a:r>
            <a:endParaRPr lang="de-CH" dirty="0"/>
          </a:p>
        </p:txBody>
      </p:sp>
      <p:sp>
        <p:nvSpPr>
          <p:cNvPr id="4" name="Slide Number Placeholder 3">
            <a:extLst>
              <a:ext uri="{FF2B5EF4-FFF2-40B4-BE49-F238E27FC236}">
                <a16:creationId xmlns:a16="http://schemas.microsoft.com/office/drawing/2014/main" id="{82A4D93D-02EA-C0AA-38EE-8B7649F654F1}"/>
              </a:ext>
            </a:extLst>
          </p:cNvPr>
          <p:cNvSpPr>
            <a:spLocks noGrp="1"/>
          </p:cNvSpPr>
          <p:nvPr>
            <p:ph type="sldNum" sz="quarter" idx="12"/>
          </p:nvPr>
        </p:nvSpPr>
        <p:spPr/>
        <p:txBody>
          <a:bodyPr/>
          <a:lstStyle/>
          <a:p>
            <a:fld id="{5A33CB2A-1702-4C1D-9CC4-8D472D39F19E}" type="slidenum">
              <a:rPr lang="en-US" smtClean="0"/>
              <a:t>38</a:t>
            </a:fld>
            <a:endParaRPr lang="en-US"/>
          </a:p>
        </p:txBody>
      </p:sp>
    </p:spTree>
    <p:extLst>
      <p:ext uri="{BB962C8B-B14F-4D97-AF65-F5344CB8AC3E}">
        <p14:creationId xmlns:p14="http://schemas.microsoft.com/office/powerpoint/2010/main" val="415399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61C9D-CA58-B113-4D9D-65AA67616696}"/>
              </a:ext>
            </a:extLst>
          </p:cNvPr>
          <p:cNvSpPr>
            <a:spLocks noGrp="1"/>
          </p:cNvSpPr>
          <p:nvPr>
            <p:ph type="title"/>
          </p:nvPr>
        </p:nvSpPr>
        <p:spPr/>
        <p:txBody>
          <a:bodyPr/>
          <a:lstStyle/>
          <a:p>
            <a:r>
              <a:rPr lang="de-CH" dirty="0"/>
              <a:t>Das kam dabei heraus</a:t>
            </a:r>
          </a:p>
        </p:txBody>
      </p:sp>
      <p:pic>
        <p:nvPicPr>
          <p:cNvPr id="13" name="Content Placeholder 12" descr="A person in a robe reading a book&#10;&#10;AI-generated content may be incorrect.">
            <a:extLst>
              <a:ext uri="{FF2B5EF4-FFF2-40B4-BE49-F238E27FC236}">
                <a16:creationId xmlns:a16="http://schemas.microsoft.com/office/drawing/2014/main" id="{3D47F045-94E3-8BC1-7E6F-F08C67BEA992}"/>
              </a:ext>
            </a:extLst>
          </p:cNvPr>
          <p:cNvPicPr>
            <a:picLocks noGrp="1" noChangeAspect="1"/>
          </p:cNvPicPr>
          <p:nvPr>
            <p:ph sz="half" idx="1"/>
          </p:nvPr>
        </p:nvPicPr>
        <p:blipFill>
          <a:blip r:embed="rId2"/>
          <a:stretch>
            <a:fillRect/>
          </a:stretch>
        </p:blipFill>
        <p:spPr>
          <a:xfrm>
            <a:off x="1184203" y="816768"/>
            <a:ext cx="3951215" cy="5926823"/>
          </a:xfrm>
        </p:spPr>
      </p:pic>
      <p:sp>
        <p:nvSpPr>
          <p:cNvPr id="4" name="Content Placeholder 3">
            <a:extLst>
              <a:ext uri="{FF2B5EF4-FFF2-40B4-BE49-F238E27FC236}">
                <a16:creationId xmlns:a16="http://schemas.microsoft.com/office/drawing/2014/main" id="{2E2F5BDD-FD1C-F0EA-2775-12F04D8A77CD}"/>
              </a:ext>
            </a:extLst>
          </p:cNvPr>
          <p:cNvSpPr>
            <a:spLocks noGrp="1"/>
          </p:cNvSpPr>
          <p:nvPr>
            <p:ph sz="half" idx="2"/>
          </p:nvPr>
        </p:nvSpPr>
        <p:spPr/>
        <p:txBody>
          <a:bodyPr/>
          <a:lstStyle/>
          <a:p>
            <a:pPr marL="0" indent="0">
              <a:buNone/>
            </a:pPr>
            <a:r>
              <a:rPr lang="de-CH" dirty="0"/>
              <a:t>…aber erst beim zweiten Versuch</a:t>
            </a:r>
          </a:p>
          <a:p>
            <a:pPr marL="0" indent="0">
              <a:buNone/>
            </a:pPr>
            <a:r>
              <a:rPr lang="de-CH" dirty="0"/>
              <a:t>Meine Aufforderung im Prompt, das Bild gleich </a:t>
            </a:r>
            <a:r>
              <a:rPr lang="de-CH" dirty="0" err="1"/>
              <a:t>mitzugenerieren</a:t>
            </a:r>
            <a:r>
              <a:rPr lang="de-CH" dirty="0"/>
              <a:t>, erzeugte etwas komplett anderes:</a:t>
            </a:r>
          </a:p>
          <a:p>
            <a:pPr marL="0" indent="0">
              <a:buNone/>
            </a:pPr>
            <a:endParaRPr lang="de-CH" dirty="0"/>
          </a:p>
        </p:txBody>
      </p:sp>
      <p:sp>
        <p:nvSpPr>
          <p:cNvPr id="5" name="Slide Number Placeholder 4">
            <a:extLst>
              <a:ext uri="{FF2B5EF4-FFF2-40B4-BE49-F238E27FC236}">
                <a16:creationId xmlns:a16="http://schemas.microsoft.com/office/drawing/2014/main" id="{4CA0E84B-00DF-8E89-9101-38628E6D8A15}"/>
              </a:ext>
            </a:extLst>
          </p:cNvPr>
          <p:cNvSpPr>
            <a:spLocks noGrp="1"/>
          </p:cNvSpPr>
          <p:nvPr>
            <p:ph type="sldNum" sz="quarter" idx="12"/>
          </p:nvPr>
        </p:nvSpPr>
        <p:spPr/>
        <p:txBody>
          <a:bodyPr/>
          <a:lstStyle/>
          <a:p>
            <a:fld id="{5A33CB2A-1702-4C1D-9CC4-8D472D39F19E}" type="slidenum">
              <a:rPr lang="en-US" smtClean="0"/>
              <a:t>39</a:t>
            </a:fld>
            <a:endParaRPr lang="en-US"/>
          </a:p>
        </p:txBody>
      </p:sp>
      <p:pic>
        <p:nvPicPr>
          <p:cNvPr id="11" name="Picture 10" descr="A person fishing with a whale&#10;&#10;AI-generated content may be incorrect.">
            <a:extLst>
              <a:ext uri="{FF2B5EF4-FFF2-40B4-BE49-F238E27FC236}">
                <a16:creationId xmlns:a16="http://schemas.microsoft.com/office/drawing/2014/main" id="{078433CD-FF00-9321-7D36-5571025C0A4D}"/>
              </a:ext>
            </a:extLst>
          </p:cNvPr>
          <p:cNvPicPr>
            <a:picLocks noChangeAspect="1"/>
          </p:cNvPicPr>
          <p:nvPr/>
        </p:nvPicPr>
        <p:blipFill>
          <a:blip r:embed="rId3"/>
          <a:stretch>
            <a:fillRect/>
          </a:stretch>
        </p:blipFill>
        <p:spPr>
          <a:xfrm>
            <a:off x="7682656" y="2502772"/>
            <a:ext cx="2656994" cy="3985491"/>
          </a:xfrm>
          <a:prstGeom prst="rect">
            <a:avLst/>
          </a:prstGeom>
        </p:spPr>
      </p:pic>
      <p:sp>
        <p:nvSpPr>
          <p:cNvPr id="7" name="Rectangle: Rounded Corners 6">
            <a:extLst>
              <a:ext uri="{FF2B5EF4-FFF2-40B4-BE49-F238E27FC236}">
                <a16:creationId xmlns:a16="http://schemas.microsoft.com/office/drawing/2014/main" id="{598B94FC-D5F9-73F6-B57A-507E050E63A2}"/>
              </a:ext>
            </a:extLst>
          </p:cNvPr>
          <p:cNvSpPr/>
          <p:nvPr/>
        </p:nvSpPr>
        <p:spPr>
          <a:xfrm>
            <a:off x="3918049" y="2315029"/>
            <a:ext cx="4463143" cy="2347779"/>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Für Prompt-Ideen </a:t>
            </a:r>
            <a:r>
              <a:rPr lang="en-US" dirty="0" err="1"/>
              <a:t>sollte</a:t>
            </a:r>
            <a:r>
              <a:rPr lang="en-US" dirty="0"/>
              <a:t> man </a:t>
            </a:r>
            <a:r>
              <a:rPr lang="en-US" dirty="0" err="1"/>
              <a:t>sich</a:t>
            </a:r>
            <a:r>
              <a:rPr lang="en-US" dirty="0"/>
              <a:t> </a:t>
            </a:r>
            <a:r>
              <a:rPr lang="en-US" dirty="0" err="1"/>
              <a:t>unbedingt</a:t>
            </a:r>
            <a:r>
              <a:rPr lang="en-US" dirty="0"/>
              <a:t> </a:t>
            </a:r>
            <a:r>
              <a:rPr lang="en-US" dirty="0" err="1"/>
              <a:t>auch</a:t>
            </a:r>
            <a:r>
              <a:rPr lang="en-US" dirty="0"/>
              <a:t> </a:t>
            </a:r>
            <a:r>
              <a:rPr lang="en-US" dirty="0" err="1"/>
              <a:t>MidJourney</a:t>
            </a:r>
            <a:r>
              <a:rPr lang="en-US" dirty="0"/>
              <a:t> </a:t>
            </a:r>
            <a:r>
              <a:rPr lang="en-US" dirty="0" err="1"/>
              <a:t>ansehen</a:t>
            </a:r>
            <a:endParaRPr lang="en-US" dirty="0"/>
          </a:p>
          <a:p>
            <a:pPr algn="ctr"/>
            <a:r>
              <a:rPr lang="de-CH" dirty="0">
                <a:solidFill>
                  <a:schemeClr val="tx1"/>
                </a:solidFill>
                <a:hlinkClick r:id="rId4">
                  <a:extLst>
                    <a:ext uri="{A12FA001-AC4F-418D-AE19-62706E023703}">
                      <ahyp:hlinkClr xmlns:ahyp="http://schemas.microsoft.com/office/drawing/2018/hyperlinkcolor" val="tx"/>
                    </a:ext>
                  </a:extLst>
                </a:hlinkClick>
              </a:rPr>
              <a:t>https://www.midjourney.com/explore</a:t>
            </a:r>
            <a:endParaRPr lang="de-CH" dirty="0">
              <a:solidFill>
                <a:schemeClr val="tx1"/>
              </a:solidFill>
            </a:endParaRPr>
          </a:p>
          <a:p>
            <a:pPr algn="ctr"/>
            <a:r>
              <a:rPr lang="de-CH" dirty="0"/>
              <a:t>Ein Klick auf ein Bild in der Sektion «</a:t>
            </a:r>
            <a:r>
              <a:rPr lang="de-CH" dirty="0" err="1"/>
              <a:t>Explore</a:t>
            </a:r>
            <a:r>
              <a:rPr lang="de-CH" dirty="0"/>
              <a:t>» zeigt den Prompt an, der dieses Bild erzeugt hat.</a:t>
            </a:r>
          </a:p>
        </p:txBody>
      </p:sp>
    </p:spTree>
    <p:extLst>
      <p:ext uri="{BB962C8B-B14F-4D97-AF65-F5344CB8AC3E}">
        <p14:creationId xmlns:p14="http://schemas.microsoft.com/office/powerpoint/2010/main" val="250118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D76B-1253-DFEA-3E16-973AFC7E66F8}"/>
              </a:ext>
            </a:extLst>
          </p:cNvPr>
          <p:cNvSpPr>
            <a:spLocks noGrp="1"/>
          </p:cNvSpPr>
          <p:nvPr>
            <p:ph type="title"/>
          </p:nvPr>
        </p:nvSpPr>
        <p:spPr/>
        <p:txBody>
          <a:bodyPr/>
          <a:lstStyle/>
          <a:p>
            <a:r>
              <a:rPr lang="en-US" dirty="0"/>
              <a:t>Was </a:t>
            </a:r>
            <a:r>
              <a:rPr lang="en-US" dirty="0" err="1"/>
              <a:t>steckt</a:t>
            </a:r>
            <a:r>
              <a:rPr lang="en-US" dirty="0"/>
              <a:t> </a:t>
            </a:r>
            <a:r>
              <a:rPr lang="en-US" dirty="0" err="1"/>
              <a:t>dahinter</a:t>
            </a:r>
            <a:r>
              <a:rPr lang="en-US" dirty="0"/>
              <a:t>?</a:t>
            </a:r>
            <a:endParaRPr lang="de-CH" dirty="0"/>
          </a:p>
        </p:txBody>
      </p:sp>
      <p:sp>
        <p:nvSpPr>
          <p:cNvPr id="3" name="Content Placeholder 2">
            <a:extLst>
              <a:ext uri="{FF2B5EF4-FFF2-40B4-BE49-F238E27FC236}">
                <a16:creationId xmlns:a16="http://schemas.microsoft.com/office/drawing/2014/main" id="{6A28B795-1606-E718-16B1-92213F546426}"/>
              </a:ext>
            </a:extLst>
          </p:cNvPr>
          <p:cNvSpPr>
            <a:spLocks noGrp="1"/>
          </p:cNvSpPr>
          <p:nvPr>
            <p:ph idx="1"/>
          </p:nvPr>
        </p:nvSpPr>
        <p:spPr>
          <a:xfrm>
            <a:off x="590288" y="1039874"/>
            <a:ext cx="11159803" cy="5220684"/>
          </a:xfrm>
        </p:spPr>
        <p:txBody>
          <a:bodyPr/>
          <a:lstStyle/>
          <a:p>
            <a:r>
              <a:rPr lang="en-US" dirty="0"/>
              <a:t>In </a:t>
            </a:r>
            <a:r>
              <a:rPr lang="en-US" dirty="0" err="1"/>
              <a:t>einem</a:t>
            </a:r>
            <a:r>
              <a:rPr lang="en-US" dirty="0"/>
              <a:t> Wort:</a:t>
            </a:r>
          </a:p>
          <a:p>
            <a:endParaRPr lang="en-US" dirty="0"/>
          </a:p>
          <a:p>
            <a:endParaRPr lang="en-US" dirty="0"/>
          </a:p>
          <a:p>
            <a:endParaRPr lang="en-US" dirty="0"/>
          </a:p>
          <a:p>
            <a:endParaRPr lang="en-US" dirty="0"/>
          </a:p>
          <a:p>
            <a:endParaRPr lang="en-US" dirty="0"/>
          </a:p>
          <a:p>
            <a:pPr>
              <a:spcBef>
                <a:spcPts val="2400"/>
              </a:spcBef>
            </a:pPr>
            <a:r>
              <a:rPr lang="en-US" dirty="0"/>
              <a:t>						…und das Geld, das </a:t>
            </a:r>
            <a:r>
              <a:rPr lang="en-US" dirty="0" err="1"/>
              <a:t>damit</a:t>
            </a:r>
            <a:r>
              <a:rPr lang="en-US" dirty="0"/>
              <a:t> </a:t>
            </a:r>
            <a:r>
              <a:rPr lang="en-US" dirty="0" err="1"/>
              <a:t>verdient</a:t>
            </a:r>
            <a:r>
              <a:rPr lang="en-US" dirty="0"/>
              <a:t> </a:t>
            </a:r>
            <a:r>
              <a:rPr lang="en-US" dirty="0" err="1"/>
              <a:t>wird</a:t>
            </a:r>
            <a:endParaRPr lang="de-CH" dirty="0"/>
          </a:p>
        </p:txBody>
      </p:sp>
      <p:sp>
        <p:nvSpPr>
          <p:cNvPr id="4" name="Slide Number Placeholder 3">
            <a:extLst>
              <a:ext uri="{FF2B5EF4-FFF2-40B4-BE49-F238E27FC236}">
                <a16:creationId xmlns:a16="http://schemas.microsoft.com/office/drawing/2014/main" id="{22085BB4-F448-ACE7-BC4B-98B14126BE35}"/>
              </a:ext>
            </a:extLst>
          </p:cNvPr>
          <p:cNvSpPr>
            <a:spLocks noGrp="1"/>
          </p:cNvSpPr>
          <p:nvPr>
            <p:ph type="sldNum" sz="quarter" idx="12"/>
          </p:nvPr>
        </p:nvSpPr>
        <p:spPr/>
        <p:txBody>
          <a:bodyPr/>
          <a:lstStyle/>
          <a:p>
            <a:fld id="{5A33CB2A-1702-4C1D-9CC4-8D472D39F19E}" type="slidenum">
              <a:rPr lang="en-US" smtClean="0"/>
              <a:t>4</a:t>
            </a:fld>
            <a:endParaRPr lang="en-US"/>
          </a:p>
        </p:txBody>
      </p:sp>
      <p:pic>
        <p:nvPicPr>
          <p:cNvPr id="6" name="Picture 5" descr="A person yelling into a megaphone&#10;&#10;AI-generated content may be incorrect.">
            <a:extLst>
              <a:ext uri="{FF2B5EF4-FFF2-40B4-BE49-F238E27FC236}">
                <a16:creationId xmlns:a16="http://schemas.microsoft.com/office/drawing/2014/main" id="{A30137A2-0194-7BF0-52B3-AD62D223C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413" y="1774371"/>
            <a:ext cx="3206352" cy="2256971"/>
          </a:xfrm>
          <a:prstGeom prst="rect">
            <a:avLst/>
          </a:prstGeom>
        </p:spPr>
      </p:pic>
      <p:sp>
        <p:nvSpPr>
          <p:cNvPr id="7" name="Rectangle 6">
            <a:extLst>
              <a:ext uri="{FF2B5EF4-FFF2-40B4-BE49-F238E27FC236}">
                <a16:creationId xmlns:a16="http://schemas.microsoft.com/office/drawing/2014/main" id="{00A7AAFF-F6D3-E6AC-30CF-7682AB50C2A6}"/>
              </a:ext>
            </a:extLst>
          </p:cNvPr>
          <p:cNvSpPr/>
          <p:nvPr/>
        </p:nvSpPr>
        <p:spPr>
          <a:xfrm rot="20359070">
            <a:off x="2921721" y="1171704"/>
            <a:ext cx="5988056" cy="769441"/>
          </a:xfrm>
          <a:prstGeom prst="rect">
            <a:avLst/>
          </a:prstGeom>
          <a:noFill/>
        </p:spPr>
        <p:txBody>
          <a:bodyPr wrap="square" lIns="91440" tIns="45720" rIns="91440" bIns="45720">
            <a:spAutoFit/>
          </a:bodyPr>
          <a:lstStyle/>
          <a:p>
            <a:pPr algn="ctr"/>
            <a:r>
              <a:rPr lang="en-US" sz="44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Goudy Stout" panose="0202090407030B020401" pitchFamily="18" charset="0"/>
              </a:rPr>
              <a:t>WERBUNG</a:t>
            </a:r>
          </a:p>
        </p:txBody>
      </p:sp>
      <p:pic>
        <p:nvPicPr>
          <p:cNvPr id="9" name="Picture 8" descr="A person holding money in his hands&#10;&#10;AI-generated content may be incorrect.">
            <a:extLst>
              <a:ext uri="{FF2B5EF4-FFF2-40B4-BE49-F238E27FC236}">
                <a16:creationId xmlns:a16="http://schemas.microsoft.com/office/drawing/2014/main" id="{904F9294-EBA7-1FB7-EEE1-5816269F6A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199870" y="4441749"/>
            <a:ext cx="4565927" cy="2046514"/>
          </a:xfrm>
          <a:prstGeom prst="rect">
            <a:avLst/>
          </a:prstGeom>
        </p:spPr>
      </p:pic>
    </p:spTree>
    <p:extLst>
      <p:ext uri="{BB962C8B-B14F-4D97-AF65-F5344CB8AC3E}">
        <p14:creationId xmlns:p14="http://schemas.microsoft.com/office/powerpoint/2010/main" val="194828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11B4-BB46-39B3-8346-40C1A49ACBE7}"/>
              </a:ext>
            </a:extLst>
          </p:cNvPr>
          <p:cNvSpPr>
            <a:spLocks noGrp="1"/>
          </p:cNvSpPr>
          <p:nvPr>
            <p:ph type="title"/>
          </p:nvPr>
        </p:nvSpPr>
        <p:spPr/>
        <p:txBody>
          <a:bodyPr/>
          <a:lstStyle/>
          <a:p>
            <a:r>
              <a:rPr lang="en-US" dirty="0" err="1"/>
              <a:t>Vorschau</a:t>
            </a:r>
            <a:endParaRPr lang="de-CH" dirty="0"/>
          </a:p>
        </p:txBody>
      </p:sp>
      <p:sp>
        <p:nvSpPr>
          <p:cNvPr id="3" name="Content Placeholder 2">
            <a:extLst>
              <a:ext uri="{FF2B5EF4-FFF2-40B4-BE49-F238E27FC236}">
                <a16:creationId xmlns:a16="http://schemas.microsoft.com/office/drawing/2014/main" id="{0FA41D87-B03A-A0AC-36CA-F01104E51EE5}"/>
              </a:ext>
            </a:extLst>
          </p:cNvPr>
          <p:cNvSpPr>
            <a:spLocks noGrp="1"/>
          </p:cNvSpPr>
          <p:nvPr>
            <p:ph idx="1"/>
          </p:nvPr>
        </p:nvSpPr>
        <p:spPr>
          <a:xfrm>
            <a:off x="516099" y="1093305"/>
            <a:ext cx="9836942" cy="3885095"/>
          </a:xfrm>
        </p:spPr>
        <p:txBody>
          <a:bodyPr>
            <a:normAutofit/>
          </a:bodyPr>
          <a:lstStyle/>
          <a:p>
            <a:pPr marL="0" indent="0">
              <a:buNone/>
            </a:pPr>
            <a:r>
              <a:rPr lang="en-US" dirty="0"/>
              <a:t>In </a:t>
            </a:r>
            <a:r>
              <a:rPr lang="en-US" dirty="0" err="1"/>
              <a:t>einer</a:t>
            </a:r>
            <a:r>
              <a:rPr lang="en-US" dirty="0"/>
              <a:t> der </a:t>
            </a:r>
            <a:r>
              <a:rPr lang="en-US" dirty="0" err="1"/>
              <a:t>nächsten</a:t>
            </a:r>
            <a:r>
              <a:rPr lang="en-US" dirty="0"/>
              <a:t> Soirées </a:t>
            </a:r>
            <a:r>
              <a:rPr lang="en-US" dirty="0" err="1"/>
              <a:t>geht</a:t>
            </a:r>
            <a:r>
              <a:rPr lang="en-US" dirty="0"/>
              <a:t> es </a:t>
            </a:r>
            <a:r>
              <a:rPr lang="en-US" dirty="0" err="1"/>
              <a:t>dann</a:t>
            </a:r>
            <a:r>
              <a:rPr lang="en-US" dirty="0"/>
              <a:t> um </a:t>
            </a:r>
            <a:r>
              <a:rPr lang="en-US" dirty="0" err="1"/>
              <a:t>weitere</a:t>
            </a:r>
            <a:r>
              <a:rPr lang="en-US" dirty="0"/>
              <a:t> KI-</a:t>
            </a:r>
            <a:r>
              <a:rPr lang="en-US" dirty="0" err="1"/>
              <a:t>Themen</a:t>
            </a:r>
            <a:r>
              <a:rPr lang="en-US" dirty="0"/>
              <a:t>:</a:t>
            </a:r>
          </a:p>
          <a:p>
            <a:endParaRPr lang="en-US" dirty="0"/>
          </a:p>
          <a:p>
            <a:pPr marL="1524000" indent="-285750"/>
            <a:r>
              <a:rPr lang="en-US" sz="2400" dirty="0">
                <a:latin typeface="Arial" panose="020B0604020202020204" pitchFamily="34" charset="0"/>
                <a:cs typeface="Arial" panose="020B0604020202020204" pitchFamily="34" charset="0"/>
              </a:rPr>
              <a:t>KI für Musik</a:t>
            </a:r>
          </a:p>
          <a:p>
            <a:pPr marL="1524000" indent="-285750"/>
            <a:r>
              <a:rPr lang="en-US" sz="2400" dirty="0" err="1">
                <a:latin typeface="Arial" panose="020B0604020202020204" pitchFamily="34" charset="0"/>
                <a:cs typeface="Arial" panose="020B0604020202020204" pitchFamily="34" charset="0"/>
              </a:rPr>
              <a:t>Bedrohung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durch</a:t>
            </a:r>
            <a:r>
              <a:rPr lang="en-US" sz="2400" dirty="0">
                <a:latin typeface="Arial" panose="020B0604020202020204" pitchFamily="34" charset="0"/>
                <a:cs typeface="Arial" panose="020B0604020202020204" pitchFamily="34" charset="0"/>
              </a:rPr>
              <a:t> den </a:t>
            </a:r>
            <a:r>
              <a:rPr lang="en-US" sz="2400" dirty="0" err="1">
                <a:latin typeface="Arial" panose="020B0604020202020204" pitchFamily="34" charset="0"/>
                <a:cs typeface="Arial" panose="020B0604020202020204" pitchFamily="34" charset="0"/>
              </a:rPr>
              <a:t>Einsatz</a:t>
            </a:r>
            <a:r>
              <a:rPr lang="en-US" sz="2400" dirty="0">
                <a:latin typeface="Arial" panose="020B0604020202020204" pitchFamily="34" charset="0"/>
                <a:cs typeface="Arial" panose="020B0604020202020204" pitchFamily="34" charset="0"/>
              </a:rPr>
              <a:t> von KI </a:t>
            </a:r>
            <a:r>
              <a:rPr lang="en-US" sz="2400" dirty="0" err="1">
                <a:latin typeface="Arial" panose="020B0604020202020204" pitchFamily="34" charset="0"/>
                <a:cs typeface="Arial" panose="020B0604020202020204" pitchFamily="34" charset="0"/>
              </a:rPr>
              <a:t>durch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Betrüger</a:t>
            </a:r>
            <a:endParaRPr lang="en-US" sz="2400" dirty="0">
              <a:latin typeface="Arial" panose="020B0604020202020204" pitchFamily="34" charset="0"/>
              <a:cs typeface="Arial" panose="020B0604020202020204" pitchFamily="34" charset="0"/>
            </a:endParaRPr>
          </a:p>
          <a:p>
            <a:pPr marL="1524000" indent="-285750"/>
            <a:endParaRPr lang="en-US" sz="2400" dirty="0">
              <a:latin typeface="Arial" panose="020B0604020202020204" pitchFamily="34" charset="0"/>
              <a:cs typeface="Arial" panose="020B0604020202020204" pitchFamily="34" charset="0"/>
            </a:endParaRPr>
          </a:p>
          <a:p>
            <a:pPr marL="0" indent="0">
              <a:buNone/>
            </a:pPr>
            <a:r>
              <a:rPr lang="en-US" dirty="0" err="1"/>
              <a:t>Welche</a:t>
            </a:r>
            <a:r>
              <a:rPr lang="en-US" dirty="0"/>
              <a:t> </a:t>
            </a:r>
            <a:r>
              <a:rPr lang="en-US" dirty="0" err="1"/>
              <a:t>Themen</a:t>
            </a:r>
            <a:r>
              <a:rPr lang="en-US" dirty="0"/>
              <a:t> </a:t>
            </a:r>
            <a:r>
              <a:rPr lang="en-US" dirty="0" err="1"/>
              <a:t>interessieren</a:t>
            </a:r>
            <a:r>
              <a:rPr lang="en-US" dirty="0"/>
              <a:t> </a:t>
            </a:r>
            <a:r>
              <a:rPr lang="en-US" dirty="0" err="1"/>
              <a:t>Euch</a:t>
            </a:r>
            <a:r>
              <a:rPr lang="en-US" dirty="0"/>
              <a:t> </a:t>
            </a:r>
            <a:r>
              <a:rPr lang="en-US" dirty="0" err="1"/>
              <a:t>besonders</a:t>
            </a:r>
            <a:r>
              <a:rPr lang="en-US" dirty="0"/>
              <a:t>? </a:t>
            </a:r>
            <a:r>
              <a:rPr lang="en-US" dirty="0" err="1"/>
              <a:t>Gebt</a:t>
            </a:r>
            <a:r>
              <a:rPr lang="en-US" dirty="0"/>
              <a:t> </a:t>
            </a:r>
            <a:r>
              <a:rPr lang="en-US" dirty="0" err="1"/>
              <a:t>uns</a:t>
            </a:r>
            <a:r>
              <a:rPr lang="en-US" dirty="0"/>
              <a:t> Feedback!</a:t>
            </a:r>
          </a:p>
        </p:txBody>
      </p:sp>
      <p:sp>
        <p:nvSpPr>
          <p:cNvPr id="4" name="Slide Number Placeholder 3">
            <a:extLst>
              <a:ext uri="{FF2B5EF4-FFF2-40B4-BE49-F238E27FC236}">
                <a16:creationId xmlns:a16="http://schemas.microsoft.com/office/drawing/2014/main" id="{72691291-3393-8EA2-5253-E4D70E7F6958}"/>
              </a:ext>
            </a:extLst>
          </p:cNvPr>
          <p:cNvSpPr>
            <a:spLocks noGrp="1"/>
          </p:cNvSpPr>
          <p:nvPr>
            <p:ph type="sldNum" sz="quarter" idx="12"/>
          </p:nvPr>
        </p:nvSpPr>
        <p:spPr/>
        <p:txBody>
          <a:bodyPr/>
          <a:lstStyle/>
          <a:p>
            <a:fld id="{5A33CB2A-1702-4C1D-9CC4-8D472D39F19E}" type="slidenum">
              <a:rPr lang="en-US" smtClean="0"/>
              <a:t>40</a:t>
            </a:fld>
            <a:endParaRPr lang="en-US"/>
          </a:p>
        </p:txBody>
      </p:sp>
    </p:spTree>
    <p:extLst>
      <p:ext uri="{BB962C8B-B14F-4D97-AF65-F5344CB8AC3E}">
        <p14:creationId xmlns:p14="http://schemas.microsoft.com/office/powerpoint/2010/main" val="731018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6751782" y="6034208"/>
            <a:ext cx="4932660" cy="635582"/>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a:t>Ende der </a:t>
            </a:r>
            <a:r>
              <a:rPr lang="en-US" dirty="0" err="1"/>
              <a:t>Geschichte</a:t>
            </a:r>
            <a:r>
              <a:rPr lang="en-US" dirty="0"/>
              <a:t>-Illusion</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731187" y="3869205"/>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a:t>Was </a:t>
            </a:r>
            <a:r>
              <a:rPr lang="en-US" sz="3200" dirty="0" err="1"/>
              <a:t>ist</a:t>
            </a:r>
            <a:r>
              <a:rPr lang="en-US" sz="3200" dirty="0"/>
              <a:t> das?</a:t>
            </a:r>
          </a:p>
        </p:txBody>
      </p:sp>
      <p:pic>
        <p:nvPicPr>
          <p:cNvPr id="6" name="Content Placeholder 5" descr="A close-up of a train track&#10;&#10;AI-generated content may be incorrect.">
            <a:extLst>
              <a:ext uri="{FF2B5EF4-FFF2-40B4-BE49-F238E27FC236}">
                <a16:creationId xmlns:a16="http://schemas.microsoft.com/office/drawing/2014/main" id="{57B634D4-3C7C-4C8B-0E1E-3DBDBFCE61F1}"/>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p:blipFill>
        <p:spPr>
          <a:xfrm>
            <a:off x="1139520" y="108788"/>
            <a:ext cx="4267367" cy="6640423"/>
          </a:xfrm>
        </p:spPr>
      </p:pic>
    </p:spTree>
    <p:extLst>
      <p:ext uri="{BB962C8B-B14F-4D97-AF65-F5344CB8AC3E}">
        <p14:creationId xmlns:p14="http://schemas.microsoft.com/office/powerpoint/2010/main" val="1218393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616D-EF2F-94FE-5E13-EF7B5C56073D}"/>
              </a:ext>
            </a:extLst>
          </p:cNvPr>
          <p:cNvSpPr>
            <a:spLocks noGrp="1"/>
          </p:cNvSpPr>
          <p:nvPr>
            <p:ph type="title"/>
          </p:nvPr>
        </p:nvSpPr>
        <p:spPr/>
        <p:txBody>
          <a:bodyPr/>
          <a:lstStyle/>
          <a:p>
            <a:r>
              <a:rPr lang="en-US" dirty="0"/>
              <a:t>Experiment – Teil 1</a:t>
            </a:r>
            <a:endParaRPr lang="de-CH" dirty="0"/>
          </a:p>
        </p:txBody>
      </p:sp>
      <p:sp>
        <p:nvSpPr>
          <p:cNvPr id="3" name="Content Placeholder 2">
            <a:extLst>
              <a:ext uri="{FF2B5EF4-FFF2-40B4-BE49-F238E27FC236}">
                <a16:creationId xmlns:a16="http://schemas.microsoft.com/office/drawing/2014/main" id="{BF5369A8-6880-C095-EB6C-85D1209BE6B4}"/>
              </a:ext>
            </a:extLst>
          </p:cNvPr>
          <p:cNvSpPr>
            <a:spLocks noGrp="1"/>
          </p:cNvSpPr>
          <p:nvPr>
            <p:ph idx="1"/>
          </p:nvPr>
        </p:nvSpPr>
        <p:spPr/>
        <p:txBody>
          <a:bodyPr/>
          <a:lstStyle/>
          <a:p>
            <a:r>
              <a:rPr lang="en-US" dirty="0" err="1"/>
              <a:t>Stellt</a:t>
            </a:r>
            <a:r>
              <a:rPr lang="en-US" dirty="0"/>
              <a:t> </a:t>
            </a:r>
            <a:r>
              <a:rPr lang="en-US" dirty="0" err="1"/>
              <a:t>Euch</a:t>
            </a:r>
            <a:r>
              <a:rPr lang="en-US" dirty="0"/>
              <a:t> </a:t>
            </a:r>
            <a:r>
              <a:rPr lang="en-US" dirty="0" err="1"/>
              <a:t>vor</a:t>
            </a:r>
            <a:r>
              <a:rPr lang="en-US" dirty="0"/>
              <a:t> es </a:t>
            </a:r>
            <a:r>
              <a:rPr lang="en-US" dirty="0" err="1"/>
              <a:t>ist</a:t>
            </a:r>
            <a:r>
              <a:rPr lang="en-US" dirty="0"/>
              <a:t> das Jahr </a:t>
            </a:r>
            <a:r>
              <a:rPr lang="en-US" b="1" dirty="0">
                <a:solidFill>
                  <a:srgbClr val="FF0000"/>
                </a:solidFill>
              </a:rPr>
              <a:t>2005</a:t>
            </a:r>
            <a:endParaRPr lang="en-US" dirty="0">
              <a:solidFill>
                <a:srgbClr val="FF0000"/>
              </a:solidFill>
            </a:endParaRPr>
          </a:p>
          <a:p>
            <a:pPr algn="ctr"/>
            <a:r>
              <a:rPr lang="de-CH" b="1" dirty="0"/>
              <a:t>Versetzt Euch hinein!</a:t>
            </a:r>
            <a:r>
              <a:rPr lang="de-CH" dirty="0"/>
              <a:t> </a:t>
            </a:r>
          </a:p>
          <a:p>
            <a:pPr algn="ctr"/>
            <a:r>
              <a:rPr lang="de-CH" dirty="0"/>
              <a:t>Welche Stimmung hattet Ihr?    Wo wart Ihr?    Was habt Ihr gemacht?    </a:t>
            </a:r>
            <a:br>
              <a:rPr lang="de-CH" dirty="0"/>
            </a:br>
            <a:r>
              <a:rPr lang="de-CH" dirty="0"/>
              <a:t>Was hat Euch beschäftigt?    Was hat Euch erfreut?</a:t>
            </a:r>
          </a:p>
          <a:p>
            <a:endParaRPr lang="de-CH" dirty="0"/>
          </a:p>
          <a:p>
            <a:r>
              <a:rPr lang="de-CH" dirty="0"/>
              <a:t>Und jetzt auf einer Skala von</a:t>
            </a:r>
          </a:p>
          <a:p>
            <a:endParaRPr lang="de-CH" dirty="0"/>
          </a:p>
          <a:p>
            <a:endParaRPr lang="de-CH" dirty="0"/>
          </a:p>
          <a:p>
            <a:endParaRPr lang="de-CH" dirty="0"/>
          </a:p>
          <a:p>
            <a:r>
              <a:rPr lang="de-CH" dirty="0"/>
              <a:t>wie stark habt Ihr Euch seitdem bzgl. Einstellung, Vorlieben und Tätigkeiten verändert?</a:t>
            </a:r>
          </a:p>
        </p:txBody>
      </p:sp>
      <p:sp>
        <p:nvSpPr>
          <p:cNvPr id="4" name="Slide Number Placeholder 3">
            <a:extLst>
              <a:ext uri="{FF2B5EF4-FFF2-40B4-BE49-F238E27FC236}">
                <a16:creationId xmlns:a16="http://schemas.microsoft.com/office/drawing/2014/main" id="{DBE96323-C441-F438-8086-6D124A220F2A}"/>
              </a:ext>
            </a:extLst>
          </p:cNvPr>
          <p:cNvSpPr>
            <a:spLocks noGrp="1"/>
          </p:cNvSpPr>
          <p:nvPr>
            <p:ph type="sldNum" sz="quarter" idx="12"/>
          </p:nvPr>
        </p:nvSpPr>
        <p:spPr/>
        <p:txBody>
          <a:bodyPr/>
          <a:lstStyle/>
          <a:p>
            <a:fld id="{5A33CB2A-1702-4C1D-9CC4-8D472D39F19E}" type="slidenum">
              <a:rPr lang="en-US" smtClean="0"/>
              <a:t>42</a:t>
            </a:fld>
            <a:endParaRPr lang="en-US"/>
          </a:p>
        </p:txBody>
      </p:sp>
      <p:pic>
        <p:nvPicPr>
          <p:cNvPr id="6" name="Picture 5">
            <a:extLst>
              <a:ext uri="{FF2B5EF4-FFF2-40B4-BE49-F238E27FC236}">
                <a16:creationId xmlns:a16="http://schemas.microsoft.com/office/drawing/2014/main" id="{2F045766-5719-13EF-F9C9-2BC17230C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957" y="3703647"/>
            <a:ext cx="10336067" cy="1400370"/>
          </a:xfrm>
          <a:prstGeom prst="rect">
            <a:avLst/>
          </a:prstGeom>
        </p:spPr>
      </p:pic>
    </p:spTree>
    <p:extLst>
      <p:ext uri="{BB962C8B-B14F-4D97-AF65-F5344CB8AC3E}">
        <p14:creationId xmlns:p14="http://schemas.microsoft.com/office/powerpoint/2010/main" val="227100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C4CF6-D18D-B60A-FF5F-FF9B0FEFB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BEFFAF-A508-DE11-A9FF-C11C40EFBC41}"/>
              </a:ext>
            </a:extLst>
          </p:cNvPr>
          <p:cNvSpPr>
            <a:spLocks noGrp="1"/>
          </p:cNvSpPr>
          <p:nvPr>
            <p:ph type="title"/>
          </p:nvPr>
        </p:nvSpPr>
        <p:spPr/>
        <p:txBody>
          <a:bodyPr/>
          <a:lstStyle/>
          <a:p>
            <a:r>
              <a:rPr lang="en-US" dirty="0"/>
              <a:t>Experiment – Teil 2</a:t>
            </a:r>
            <a:endParaRPr lang="de-CH" dirty="0"/>
          </a:p>
        </p:txBody>
      </p:sp>
      <p:sp>
        <p:nvSpPr>
          <p:cNvPr id="3" name="Content Placeholder 2">
            <a:extLst>
              <a:ext uri="{FF2B5EF4-FFF2-40B4-BE49-F238E27FC236}">
                <a16:creationId xmlns:a16="http://schemas.microsoft.com/office/drawing/2014/main" id="{A77C34DC-A6F3-EFF8-84CE-935931416D29}"/>
              </a:ext>
            </a:extLst>
          </p:cNvPr>
          <p:cNvSpPr>
            <a:spLocks noGrp="1"/>
          </p:cNvSpPr>
          <p:nvPr>
            <p:ph idx="1"/>
          </p:nvPr>
        </p:nvSpPr>
        <p:spPr/>
        <p:txBody>
          <a:bodyPr/>
          <a:lstStyle/>
          <a:p>
            <a:r>
              <a:rPr lang="en-US" dirty="0"/>
              <a:t>Nun </a:t>
            </a:r>
            <a:r>
              <a:rPr lang="en-US" dirty="0" err="1"/>
              <a:t>stellt</a:t>
            </a:r>
            <a:r>
              <a:rPr lang="en-US" dirty="0"/>
              <a:t> </a:t>
            </a:r>
            <a:r>
              <a:rPr lang="en-US" dirty="0" err="1"/>
              <a:t>Euch</a:t>
            </a:r>
            <a:r>
              <a:rPr lang="en-US" dirty="0"/>
              <a:t> </a:t>
            </a:r>
            <a:r>
              <a:rPr lang="en-US" dirty="0" err="1"/>
              <a:t>vor</a:t>
            </a:r>
            <a:r>
              <a:rPr lang="en-US" dirty="0"/>
              <a:t> es </a:t>
            </a:r>
            <a:r>
              <a:rPr lang="en-US" dirty="0" err="1"/>
              <a:t>ist</a:t>
            </a:r>
            <a:r>
              <a:rPr lang="en-US" dirty="0"/>
              <a:t> das Jahr </a:t>
            </a:r>
            <a:r>
              <a:rPr lang="en-US" b="1" dirty="0">
                <a:solidFill>
                  <a:srgbClr val="FF0000"/>
                </a:solidFill>
              </a:rPr>
              <a:t>2045</a:t>
            </a:r>
            <a:endParaRPr lang="en-US" dirty="0">
              <a:solidFill>
                <a:srgbClr val="FF0000"/>
              </a:solidFill>
            </a:endParaRPr>
          </a:p>
          <a:p>
            <a:pPr algn="ctr"/>
            <a:r>
              <a:rPr lang="de-CH" b="1" dirty="0"/>
              <a:t>Versetzt Euch ebenfalls hinein!</a:t>
            </a:r>
            <a:r>
              <a:rPr lang="de-CH" dirty="0"/>
              <a:t> </a:t>
            </a:r>
          </a:p>
          <a:p>
            <a:pPr algn="ctr"/>
            <a:r>
              <a:rPr lang="de-CH" dirty="0"/>
              <a:t>Welche Stimmung werdet Ihr haben?    Wo werdet Ihr sein?    Was werdet Ihr tun?    </a:t>
            </a:r>
            <a:br>
              <a:rPr lang="de-CH" dirty="0"/>
            </a:br>
            <a:r>
              <a:rPr lang="de-CH" dirty="0"/>
              <a:t>Was wird Euch beschäftigen?    Was wird Euch erfreuen?</a:t>
            </a:r>
          </a:p>
          <a:p>
            <a:endParaRPr lang="de-CH" dirty="0"/>
          </a:p>
          <a:p>
            <a:r>
              <a:rPr lang="de-CH" dirty="0"/>
              <a:t>Und jetzt auf einer Skala von</a:t>
            </a:r>
          </a:p>
          <a:p>
            <a:endParaRPr lang="de-CH" dirty="0"/>
          </a:p>
          <a:p>
            <a:endParaRPr lang="de-CH" dirty="0"/>
          </a:p>
          <a:p>
            <a:endParaRPr lang="de-CH" dirty="0"/>
          </a:p>
          <a:p>
            <a:r>
              <a:rPr lang="de-CH" dirty="0"/>
              <a:t>wie stark werdet Ihr Euch bis dahin bzgl. Einstellung, Vorlieben und Tätigkeiten verändern?</a:t>
            </a:r>
          </a:p>
        </p:txBody>
      </p:sp>
      <p:sp>
        <p:nvSpPr>
          <p:cNvPr id="4" name="Slide Number Placeholder 3">
            <a:extLst>
              <a:ext uri="{FF2B5EF4-FFF2-40B4-BE49-F238E27FC236}">
                <a16:creationId xmlns:a16="http://schemas.microsoft.com/office/drawing/2014/main" id="{DC6C742F-9C00-FAB3-549F-054D91D45C5A}"/>
              </a:ext>
            </a:extLst>
          </p:cNvPr>
          <p:cNvSpPr>
            <a:spLocks noGrp="1"/>
          </p:cNvSpPr>
          <p:nvPr>
            <p:ph type="sldNum" sz="quarter" idx="12"/>
          </p:nvPr>
        </p:nvSpPr>
        <p:spPr/>
        <p:txBody>
          <a:bodyPr/>
          <a:lstStyle/>
          <a:p>
            <a:fld id="{5A33CB2A-1702-4C1D-9CC4-8D472D39F19E}" type="slidenum">
              <a:rPr lang="en-US" smtClean="0"/>
              <a:t>43</a:t>
            </a:fld>
            <a:endParaRPr lang="en-US"/>
          </a:p>
        </p:txBody>
      </p:sp>
      <p:pic>
        <p:nvPicPr>
          <p:cNvPr id="6" name="Picture 5">
            <a:extLst>
              <a:ext uri="{FF2B5EF4-FFF2-40B4-BE49-F238E27FC236}">
                <a16:creationId xmlns:a16="http://schemas.microsoft.com/office/drawing/2014/main" id="{964B4EB2-35A3-2E5A-A8D0-E45EE01A8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957" y="3703647"/>
            <a:ext cx="10336067" cy="1400370"/>
          </a:xfrm>
          <a:prstGeom prst="rect">
            <a:avLst/>
          </a:prstGeom>
        </p:spPr>
      </p:pic>
    </p:spTree>
    <p:extLst>
      <p:ext uri="{BB962C8B-B14F-4D97-AF65-F5344CB8AC3E}">
        <p14:creationId xmlns:p14="http://schemas.microsoft.com/office/powerpoint/2010/main" val="46762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E7C5-9155-A889-77A0-2EE54AED2102}"/>
              </a:ext>
            </a:extLst>
          </p:cNvPr>
          <p:cNvSpPr>
            <a:spLocks noGrp="1"/>
          </p:cNvSpPr>
          <p:nvPr>
            <p:ph type="title"/>
          </p:nvPr>
        </p:nvSpPr>
        <p:spPr/>
        <p:txBody>
          <a:bodyPr/>
          <a:lstStyle/>
          <a:p>
            <a:r>
              <a:rPr lang="en-US" dirty="0" err="1"/>
              <a:t>Ergebnis</a:t>
            </a:r>
            <a:r>
              <a:rPr lang="en-US" dirty="0"/>
              <a:t>?</a:t>
            </a:r>
            <a:endParaRPr lang="de-CH" dirty="0"/>
          </a:p>
        </p:txBody>
      </p:sp>
      <p:sp>
        <p:nvSpPr>
          <p:cNvPr id="3" name="Content Placeholder 2">
            <a:extLst>
              <a:ext uri="{FF2B5EF4-FFF2-40B4-BE49-F238E27FC236}">
                <a16:creationId xmlns:a16="http://schemas.microsoft.com/office/drawing/2014/main" id="{1781BAB9-B7CF-C142-96E6-354E4C8F6F09}"/>
              </a:ext>
            </a:extLst>
          </p:cNvPr>
          <p:cNvSpPr>
            <a:spLocks noGrp="1"/>
          </p:cNvSpPr>
          <p:nvPr>
            <p:ph idx="1"/>
          </p:nvPr>
        </p:nvSpPr>
        <p:spPr>
          <a:xfrm>
            <a:off x="516098" y="1093305"/>
            <a:ext cx="11159803" cy="4966409"/>
          </a:xfrm>
        </p:spPr>
        <p:txBody>
          <a:bodyPr/>
          <a:lstStyle/>
          <a:p>
            <a:r>
              <a:rPr lang="de-CH" dirty="0"/>
              <a:t>Bei wem war 2045 kleiner als 2005? </a:t>
            </a:r>
            <a:endParaRPr lang="de-CH" noProof="0" dirty="0"/>
          </a:p>
          <a:p>
            <a:r>
              <a:rPr lang="de-CH" noProof="0" dirty="0"/>
              <a:t>Bei der Mehrheit wird die Veränderung in der Zukunft kleiner sein als die zur Vergangenheit</a:t>
            </a:r>
          </a:p>
          <a:p>
            <a:endParaRPr lang="de-CH" noProof="0" dirty="0"/>
          </a:p>
          <a:p>
            <a:endParaRPr lang="de-CH" noProof="0" dirty="0"/>
          </a:p>
          <a:p>
            <a:r>
              <a:rPr lang="de-CH" noProof="0" dirty="0"/>
              <a:t>Warum?   Bleibt Ihr in Eurer Entwicklung stehen?</a:t>
            </a:r>
          </a:p>
          <a:p>
            <a:r>
              <a:rPr lang="de-CH" noProof="0" dirty="0"/>
              <a:t>Dieses Ergebnis nennt man die </a:t>
            </a:r>
          </a:p>
          <a:p>
            <a:r>
              <a:rPr lang="de-CH" noProof="0" dirty="0"/>
              <a:t>	“Ende der Geschichte-Illusion”</a:t>
            </a:r>
          </a:p>
          <a:p>
            <a:r>
              <a:rPr lang="de-CH" noProof="0" dirty="0"/>
              <a:t>und wurde 2013 von Daniel Gilbert, and Timothy Wilson im</a:t>
            </a:r>
            <a:br>
              <a:rPr lang="de-CH" noProof="0" dirty="0"/>
            </a:br>
            <a:r>
              <a:rPr lang="de-CH" noProof="0" dirty="0"/>
              <a:t>Journal “Science” veröffentlicht. In 6 Studien waren mehr als</a:t>
            </a:r>
            <a:br>
              <a:rPr lang="de-CH" noProof="0" dirty="0"/>
            </a:br>
            <a:r>
              <a:rPr lang="de-CH" noProof="0" dirty="0"/>
              <a:t>19’000 Teilnehmer von 16 bis 68 involviert.</a:t>
            </a:r>
          </a:p>
          <a:p>
            <a:r>
              <a:rPr lang="de-CH" noProof="0" dirty="0"/>
              <a:t>Die Ursache ist die konstruktive Sicht auf die Zukunft, was </a:t>
            </a:r>
            <a:br>
              <a:rPr lang="de-CH" noProof="0" dirty="0"/>
            </a:br>
            <a:r>
              <a:rPr lang="de-CH" noProof="0" dirty="0"/>
              <a:t>mehr Aufwand erfordert als eine rekonstruktive, erinnernde </a:t>
            </a:r>
            <a:br>
              <a:rPr lang="de-CH" noProof="0" dirty="0"/>
            </a:br>
            <a:r>
              <a:rPr lang="de-CH" noProof="0" dirty="0"/>
              <a:t>Sicht auf die Vergangenheit.</a:t>
            </a:r>
          </a:p>
        </p:txBody>
      </p:sp>
      <p:sp>
        <p:nvSpPr>
          <p:cNvPr id="4" name="Slide Number Placeholder 3">
            <a:extLst>
              <a:ext uri="{FF2B5EF4-FFF2-40B4-BE49-F238E27FC236}">
                <a16:creationId xmlns:a16="http://schemas.microsoft.com/office/drawing/2014/main" id="{554E2D07-AC15-EAAF-42B7-63D592ADBC92}"/>
              </a:ext>
            </a:extLst>
          </p:cNvPr>
          <p:cNvSpPr>
            <a:spLocks noGrp="1"/>
          </p:cNvSpPr>
          <p:nvPr>
            <p:ph type="sldNum" sz="quarter" idx="12"/>
          </p:nvPr>
        </p:nvSpPr>
        <p:spPr/>
        <p:txBody>
          <a:bodyPr/>
          <a:lstStyle/>
          <a:p>
            <a:fld id="{5A33CB2A-1702-4C1D-9CC4-8D472D39F19E}" type="slidenum">
              <a:rPr lang="en-US" smtClean="0"/>
              <a:t>44</a:t>
            </a:fld>
            <a:endParaRPr lang="en-US"/>
          </a:p>
        </p:txBody>
      </p:sp>
      <p:sp>
        <p:nvSpPr>
          <p:cNvPr id="5" name="TextBox 4">
            <a:extLst>
              <a:ext uri="{FF2B5EF4-FFF2-40B4-BE49-F238E27FC236}">
                <a16:creationId xmlns:a16="http://schemas.microsoft.com/office/drawing/2014/main" id="{C6CE0D17-5AA9-5A6B-C27D-3F5FF71D2545}"/>
              </a:ext>
            </a:extLst>
          </p:cNvPr>
          <p:cNvSpPr txBox="1"/>
          <p:nvPr/>
        </p:nvSpPr>
        <p:spPr>
          <a:xfrm>
            <a:off x="1648003" y="1857586"/>
            <a:ext cx="3863558" cy="861774"/>
          </a:xfrm>
          <a:prstGeom prst="rect">
            <a:avLst/>
          </a:prstGeom>
          <a:noFill/>
        </p:spPr>
        <p:txBody>
          <a:bodyPr wrap="none" rtlCol="0">
            <a:spAutoFit/>
          </a:bodyPr>
          <a:lstStyle/>
          <a:p>
            <a:r>
              <a:rPr lang="en-US" sz="2400" dirty="0"/>
              <a:t>Zukunft</a:t>
            </a:r>
            <a:r>
              <a:rPr lang="en-US" dirty="0"/>
              <a:t> </a:t>
            </a:r>
            <a:r>
              <a:rPr lang="en-US" sz="5000" dirty="0"/>
              <a:t>&lt;</a:t>
            </a:r>
            <a:r>
              <a:rPr lang="en-US" dirty="0"/>
              <a:t> </a:t>
            </a:r>
            <a:r>
              <a:rPr lang="en-US" sz="2400" dirty="0" err="1"/>
              <a:t>Vergangenheit</a:t>
            </a:r>
            <a:endParaRPr lang="de-CH" dirty="0"/>
          </a:p>
        </p:txBody>
      </p:sp>
      <p:pic>
        <p:nvPicPr>
          <p:cNvPr id="7" name="Picture 6" descr="A person riding a bicycle on a road&#10;&#10;AI-generated content may be incorrect.">
            <a:extLst>
              <a:ext uri="{FF2B5EF4-FFF2-40B4-BE49-F238E27FC236}">
                <a16:creationId xmlns:a16="http://schemas.microsoft.com/office/drawing/2014/main" id="{EB90B78D-496E-3020-7BC8-800E4055BCC2}"/>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7354957" y="2288473"/>
            <a:ext cx="4585251" cy="3661754"/>
          </a:xfrm>
          <a:prstGeom prst="rect">
            <a:avLst/>
          </a:prstGeom>
        </p:spPr>
      </p:pic>
    </p:spTree>
    <p:extLst>
      <p:ext uri="{BB962C8B-B14F-4D97-AF65-F5344CB8AC3E}">
        <p14:creationId xmlns:p14="http://schemas.microsoft.com/office/powerpoint/2010/main" val="157258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3BDD-F870-48EF-1754-7BCB25D84216}"/>
              </a:ext>
            </a:extLst>
          </p:cNvPr>
          <p:cNvSpPr>
            <a:spLocks noGrp="1"/>
          </p:cNvSpPr>
          <p:nvPr>
            <p:ph type="title"/>
          </p:nvPr>
        </p:nvSpPr>
        <p:spPr/>
        <p:txBody>
          <a:bodyPr/>
          <a:lstStyle/>
          <a:p>
            <a:r>
              <a:rPr lang="en-US" dirty="0" err="1"/>
              <a:t>Konsequenz</a:t>
            </a:r>
            <a:r>
              <a:rPr lang="en-US" dirty="0"/>
              <a:t> </a:t>
            </a:r>
            <a:r>
              <a:rPr lang="en-US" dirty="0" err="1"/>
              <a:t>mit</a:t>
            </a:r>
            <a:r>
              <a:rPr lang="en-US" dirty="0"/>
              <a:t> </a:t>
            </a:r>
            <a:r>
              <a:rPr lang="en-US" dirty="0" err="1"/>
              <a:t>einer</a:t>
            </a:r>
            <a:r>
              <a:rPr lang="en-US" dirty="0"/>
              <a:t> </a:t>
            </a:r>
            <a:r>
              <a:rPr lang="en-US" dirty="0" err="1"/>
              <a:t>gute</a:t>
            </a:r>
            <a:r>
              <a:rPr lang="en-US" dirty="0"/>
              <a:t> und </a:t>
            </a:r>
            <a:r>
              <a:rPr lang="en-US" dirty="0" err="1"/>
              <a:t>einer</a:t>
            </a:r>
            <a:r>
              <a:rPr lang="en-US" dirty="0"/>
              <a:t> </a:t>
            </a:r>
            <a:r>
              <a:rPr lang="en-US" dirty="0" err="1"/>
              <a:t>schlechten</a:t>
            </a:r>
            <a:r>
              <a:rPr lang="en-US" dirty="0"/>
              <a:t> </a:t>
            </a:r>
            <a:r>
              <a:rPr lang="en-US" dirty="0" err="1"/>
              <a:t>Nachricht</a:t>
            </a:r>
            <a:endParaRPr lang="de-CH" dirty="0"/>
          </a:p>
        </p:txBody>
      </p:sp>
      <p:sp>
        <p:nvSpPr>
          <p:cNvPr id="3" name="Content Placeholder 2">
            <a:extLst>
              <a:ext uri="{FF2B5EF4-FFF2-40B4-BE49-F238E27FC236}">
                <a16:creationId xmlns:a16="http://schemas.microsoft.com/office/drawing/2014/main" id="{8585A149-81C8-68EE-68B7-D19580268574}"/>
              </a:ext>
            </a:extLst>
          </p:cNvPr>
          <p:cNvSpPr>
            <a:spLocks noGrp="1"/>
          </p:cNvSpPr>
          <p:nvPr>
            <p:ph idx="1"/>
          </p:nvPr>
        </p:nvSpPr>
        <p:spPr/>
        <p:txBody>
          <a:bodyPr/>
          <a:lstStyle/>
          <a:p>
            <a:r>
              <a:rPr lang="en-US" b="1" dirty="0"/>
              <a:t>Die Gute</a:t>
            </a:r>
          </a:p>
          <a:p>
            <a:r>
              <a:rPr lang="de-CH" dirty="0"/>
              <a:t>Wir haben ein wenig(!) Einfluss auf unsere Entwicklung. Wie? Durch unsere Idole/Vorbilder! </a:t>
            </a:r>
            <a:br>
              <a:rPr lang="de-CH" dirty="0"/>
            </a:br>
            <a:r>
              <a:rPr lang="de-CH" dirty="0"/>
              <a:t>Waren Buffet meinte dazu </a:t>
            </a:r>
            <a:r>
              <a:rPr lang="de-CH" i="1" dirty="0"/>
              <a:t>«Sie sagen mir, welche Ihre Helden sind, und ich sage Ihnen, was für ein Mensch Sie sein werden»</a:t>
            </a:r>
            <a:br>
              <a:rPr lang="de-CH" i="1" dirty="0"/>
            </a:br>
            <a:r>
              <a:rPr lang="de-CH" dirty="0">
                <a:sym typeface="Wingdings" panose="05000000000000000000" pitchFamily="2" charset="2"/>
              </a:rPr>
              <a:t> Suche Dir die richtigen Idole aus!</a:t>
            </a:r>
            <a:endParaRPr lang="de-CH" dirty="0"/>
          </a:p>
          <a:p>
            <a:r>
              <a:rPr lang="de-CH" b="1" dirty="0"/>
              <a:t>Die Schlechte</a:t>
            </a:r>
          </a:p>
          <a:p>
            <a:r>
              <a:rPr lang="de-CH" dirty="0"/>
              <a:t>Wir können andere Menschen nicht verändern, nicht die Ehefrau, nicht die Kinder, niemanden!</a:t>
            </a:r>
            <a:br>
              <a:rPr lang="de-CH" dirty="0"/>
            </a:br>
            <a:r>
              <a:rPr lang="de-CH" dirty="0">
                <a:sym typeface="Wingdings" panose="05000000000000000000" pitchFamily="2" charset="2"/>
              </a:rPr>
              <a:t> </a:t>
            </a:r>
            <a:r>
              <a:rPr lang="de-CH" dirty="0"/>
              <a:t>Vermeide Situationen, in denen Du Menschen verändern musst …</a:t>
            </a:r>
          </a:p>
          <a:p>
            <a:r>
              <a:rPr lang="de-CH" dirty="0"/>
              <a:t> … im Beruf (Arbeitgeber, Team, Kunden, …) </a:t>
            </a:r>
          </a:p>
          <a:p>
            <a:pPr marL="265113">
              <a:spcBef>
                <a:spcPts val="0"/>
              </a:spcBef>
            </a:pPr>
            <a:r>
              <a:rPr lang="de-CH" dirty="0"/>
              <a:t>Southwest Airlines hat dafür eine Regel </a:t>
            </a:r>
            <a:r>
              <a:rPr lang="de-CH" i="1" dirty="0"/>
              <a:t>«Hire for </a:t>
            </a:r>
            <a:r>
              <a:rPr lang="de-CH" i="1" dirty="0" err="1"/>
              <a:t>attitude</a:t>
            </a:r>
            <a:r>
              <a:rPr lang="de-CH" i="1" dirty="0"/>
              <a:t>, </a:t>
            </a:r>
            <a:r>
              <a:rPr lang="de-CH" i="1" dirty="0" err="1"/>
              <a:t>train</a:t>
            </a:r>
            <a:r>
              <a:rPr lang="de-CH" i="1" dirty="0"/>
              <a:t> for </a:t>
            </a:r>
            <a:r>
              <a:rPr lang="de-CH" i="1" dirty="0" err="1"/>
              <a:t>skills</a:t>
            </a:r>
            <a:r>
              <a:rPr lang="de-CH" i="1" dirty="0"/>
              <a:t>»</a:t>
            </a:r>
            <a:r>
              <a:rPr lang="de-CH" dirty="0"/>
              <a:t> (Stelle nach Temperament ein, trainiere die Fähigkeiten)</a:t>
            </a:r>
          </a:p>
          <a:p>
            <a:r>
              <a:rPr lang="de-CH" dirty="0"/>
              <a:t> … im sozialen Umfeld/Partnerschaft</a:t>
            </a:r>
          </a:p>
          <a:p>
            <a:pPr marL="265113">
              <a:spcBef>
                <a:spcPts val="0"/>
              </a:spcBef>
            </a:pPr>
            <a:r>
              <a:rPr lang="de-CH" dirty="0"/>
              <a:t>Charlie Munger sagte dazu </a:t>
            </a:r>
            <a:r>
              <a:rPr lang="de-CH" i="1" dirty="0"/>
              <a:t>«Weise Menschen halten sich von Leuten fern, die wie Rattengift sind, und von diesen gibt es viele»</a:t>
            </a:r>
          </a:p>
        </p:txBody>
      </p:sp>
      <p:sp>
        <p:nvSpPr>
          <p:cNvPr id="4" name="Slide Number Placeholder 3">
            <a:extLst>
              <a:ext uri="{FF2B5EF4-FFF2-40B4-BE49-F238E27FC236}">
                <a16:creationId xmlns:a16="http://schemas.microsoft.com/office/drawing/2014/main" id="{626FC5A3-F42C-7048-15D7-454F95AA24D3}"/>
              </a:ext>
            </a:extLst>
          </p:cNvPr>
          <p:cNvSpPr>
            <a:spLocks noGrp="1"/>
          </p:cNvSpPr>
          <p:nvPr>
            <p:ph type="sldNum" sz="quarter" idx="12"/>
          </p:nvPr>
        </p:nvSpPr>
        <p:spPr/>
        <p:txBody>
          <a:bodyPr/>
          <a:lstStyle/>
          <a:p>
            <a:fld id="{5A33CB2A-1702-4C1D-9CC4-8D472D39F19E}" type="slidenum">
              <a:rPr lang="en-US" smtClean="0"/>
              <a:t>45</a:t>
            </a:fld>
            <a:endParaRPr lang="en-US"/>
          </a:p>
        </p:txBody>
      </p:sp>
    </p:spTree>
    <p:extLst>
      <p:ext uri="{BB962C8B-B14F-4D97-AF65-F5344CB8AC3E}">
        <p14:creationId xmlns:p14="http://schemas.microsoft.com/office/powerpoint/2010/main" val="336887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noProof="0" dirty="0"/>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noProof="0" dirty="0"/>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4420579"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de-CH" noProof="0" dirty="0"/>
              <a:t>Kurioses</a:t>
            </a:r>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731187" y="3869205"/>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CH" sz="3200" noProof="0" dirty="0"/>
              <a:t>Aus aller Welt</a:t>
            </a:r>
          </a:p>
        </p:txBody>
      </p:sp>
      <p:pic>
        <p:nvPicPr>
          <p:cNvPr id="11" name="Picture 10">
            <a:extLst>
              <a:ext uri="{FF2B5EF4-FFF2-40B4-BE49-F238E27FC236}">
                <a16:creationId xmlns:a16="http://schemas.microsoft.com/office/drawing/2014/main" id="{EAD3DA85-2A54-3680-9857-80ABC7F08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8831" y="2099671"/>
            <a:ext cx="2720576" cy="4252328"/>
          </a:xfrm>
          <a:prstGeom prst="rect">
            <a:avLst/>
          </a:prstGeom>
        </p:spPr>
      </p:pic>
      <p:pic>
        <p:nvPicPr>
          <p:cNvPr id="6" name="Content Placeholder 5">
            <a:extLst>
              <a:ext uri="{FF2B5EF4-FFF2-40B4-BE49-F238E27FC236}">
                <a16:creationId xmlns:a16="http://schemas.microsoft.com/office/drawing/2014/main" id="{1A1D16ED-0FA3-4B87-9CF4-B7F675785F1F}"/>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2286126" y="283329"/>
            <a:ext cx="3736680" cy="3095625"/>
          </a:xfrm>
        </p:spPr>
      </p:pic>
    </p:spTree>
    <p:extLst>
      <p:ext uri="{BB962C8B-B14F-4D97-AF65-F5344CB8AC3E}">
        <p14:creationId xmlns:p14="http://schemas.microsoft.com/office/powerpoint/2010/main" val="620178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58B1-26E7-FC9E-C720-FAB67BD4894A}"/>
              </a:ext>
            </a:extLst>
          </p:cNvPr>
          <p:cNvSpPr>
            <a:spLocks noGrp="1"/>
          </p:cNvSpPr>
          <p:nvPr>
            <p:ph type="title"/>
          </p:nvPr>
        </p:nvSpPr>
        <p:spPr/>
        <p:txBody>
          <a:bodyPr/>
          <a:lstStyle/>
          <a:p>
            <a:r>
              <a:rPr lang="en-US" dirty="0"/>
              <a:t>Harley Davidson am Ende?</a:t>
            </a:r>
            <a:endParaRPr lang="de-CH" dirty="0"/>
          </a:p>
        </p:txBody>
      </p:sp>
      <p:sp>
        <p:nvSpPr>
          <p:cNvPr id="3" name="Content Placeholder 2">
            <a:extLst>
              <a:ext uri="{FF2B5EF4-FFF2-40B4-BE49-F238E27FC236}">
                <a16:creationId xmlns:a16="http://schemas.microsoft.com/office/drawing/2014/main" id="{A5901DF8-9F48-B1C6-9449-6212EE9C145A}"/>
              </a:ext>
            </a:extLst>
          </p:cNvPr>
          <p:cNvSpPr>
            <a:spLocks noGrp="1"/>
          </p:cNvSpPr>
          <p:nvPr>
            <p:ph idx="1"/>
          </p:nvPr>
        </p:nvSpPr>
        <p:spPr>
          <a:xfrm>
            <a:off x="516098" y="1093305"/>
            <a:ext cx="9110981" cy="404191"/>
          </a:xfrm>
        </p:spPr>
        <p:txBody>
          <a:bodyPr/>
          <a:lstStyle/>
          <a:p>
            <a:pPr marL="0" indent="0">
              <a:buNone/>
            </a:pPr>
            <a:r>
              <a:rPr lang="de-CH" noProof="0"/>
              <a:t>Die Verkäufe von Harley Davidson gingen die letzten Jahre teils dramatisch zurück</a:t>
            </a:r>
          </a:p>
          <a:p>
            <a:pPr marL="0" indent="0">
              <a:buNone/>
            </a:pPr>
            <a:endParaRPr lang="de-CH" dirty="0"/>
          </a:p>
          <a:p>
            <a:pPr marL="0" indent="0">
              <a:buNone/>
            </a:pPr>
            <a:endParaRPr lang="de-CH" noProof="0" dirty="0"/>
          </a:p>
          <a:p>
            <a:pPr marL="0" indent="0">
              <a:buNone/>
            </a:pPr>
            <a:endParaRPr lang="de-CH" dirty="0"/>
          </a:p>
          <a:p>
            <a:pPr marL="0" indent="0">
              <a:buNone/>
            </a:pPr>
            <a:endParaRPr lang="de-CH" noProof="0" dirty="0"/>
          </a:p>
          <a:p>
            <a:pPr marL="0" indent="0">
              <a:buNone/>
            </a:pPr>
            <a:endParaRPr lang="de-CH" dirty="0"/>
          </a:p>
          <a:p>
            <a:pPr marL="0" indent="0">
              <a:buNone/>
            </a:pPr>
            <a:endParaRPr lang="de-CH" noProof="0" dirty="0"/>
          </a:p>
          <a:p>
            <a:pPr marL="0" indent="0">
              <a:buNone/>
            </a:pPr>
            <a:endParaRPr lang="de-CH" dirty="0"/>
          </a:p>
          <a:p>
            <a:pPr marL="0" indent="0">
              <a:buNone/>
            </a:pPr>
            <a:endParaRPr lang="de-CH" noProof="0" dirty="0"/>
          </a:p>
        </p:txBody>
      </p:sp>
      <p:sp>
        <p:nvSpPr>
          <p:cNvPr id="4" name="Slide Number Placeholder 3">
            <a:extLst>
              <a:ext uri="{FF2B5EF4-FFF2-40B4-BE49-F238E27FC236}">
                <a16:creationId xmlns:a16="http://schemas.microsoft.com/office/drawing/2014/main" id="{0E8E38A0-02B5-8FED-5D6E-BD16DDBB0BB5}"/>
              </a:ext>
            </a:extLst>
          </p:cNvPr>
          <p:cNvSpPr>
            <a:spLocks noGrp="1"/>
          </p:cNvSpPr>
          <p:nvPr>
            <p:ph type="sldNum" sz="quarter" idx="12"/>
          </p:nvPr>
        </p:nvSpPr>
        <p:spPr/>
        <p:txBody>
          <a:bodyPr/>
          <a:lstStyle/>
          <a:p>
            <a:fld id="{5A33CB2A-1702-4C1D-9CC4-8D472D39F19E}" type="slidenum">
              <a:rPr lang="en-US" smtClean="0"/>
              <a:t>47</a:t>
            </a:fld>
            <a:endParaRPr lang="en-US"/>
          </a:p>
        </p:txBody>
      </p:sp>
      <p:pic>
        <p:nvPicPr>
          <p:cNvPr id="5" name="Picture 4" descr="A motorcycle on a white background&#10;&#10;AI-generated content may be incorrect.">
            <a:extLst>
              <a:ext uri="{FF2B5EF4-FFF2-40B4-BE49-F238E27FC236}">
                <a16:creationId xmlns:a16="http://schemas.microsoft.com/office/drawing/2014/main" id="{B92E3BC7-3316-C6CB-B23E-B9AB0563B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194" y="1497496"/>
            <a:ext cx="8709964" cy="3572378"/>
          </a:xfrm>
          <a:prstGeom prst="rect">
            <a:avLst/>
          </a:prstGeom>
        </p:spPr>
      </p:pic>
      <p:sp>
        <p:nvSpPr>
          <p:cNvPr id="10" name="TextBox 9">
            <a:extLst>
              <a:ext uri="{FF2B5EF4-FFF2-40B4-BE49-F238E27FC236}">
                <a16:creationId xmlns:a16="http://schemas.microsoft.com/office/drawing/2014/main" id="{0E451015-2B24-577B-E5BE-44B2F994B69C}"/>
              </a:ext>
            </a:extLst>
          </p:cNvPr>
          <p:cNvSpPr txBox="1"/>
          <p:nvPr/>
        </p:nvSpPr>
        <p:spPr>
          <a:xfrm>
            <a:off x="516098" y="5227983"/>
            <a:ext cx="5785311" cy="1605568"/>
          </a:xfrm>
          <a:prstGeom prst="rect">
            <a:avLst/>
          </a:prstGeom>
          <a:noFill/>
        </p:spPr>
        <p:txBody>
          <a:bodyPr wrap="square" rtlCol="0">
            <a:spAutoFit/>
          </a:bodyPr>
          <a:lstStyle/>
          <a:p>
            <a:pPr marL="0" indent="0">
              <a:buNone/>
            </a:pPr>
            <a:r>
              <a:rPr lang="de-CH"/>
              <a:t>Neben Management-Fehlern und Arroganz gibt es aber auch noch eine demographische Erklärung:</a:t>
            </a:r>
          </a:p>
          <a:p>
            <a:pPr marL="0" indent="0">
              <a:spcBef>
                <a:spcPts val="1000"/>
              </a:spcBef>
              <a:buNone/>
            </a:pPr>
            <a:r>
              <a:rPr lang="de-CH" noProof="0" dirty="0"/>
              <a:t>Die typische Käuferschicht (Männer um die 50 in der Midlife Crisis) geht zurück</a:t>
            </a:r>
          </a:p>
          <a:p>
            <a:endParaRPr lang="de-CH" dirty="0"/>
          </a:p>
        </p:txBody>
      </p:sp>
      <p:grpSp>
        <p:nvGrpSpPr>
          <p:cNvPr id="13" name="Group 12">
            <a:extLst>
              <a:ext uri="{FF2B5EF4-FFF2-40B4-BE49-F238E27FC236}">
                <a16:creationId xmlns:a16="http://schemas.microsoft.com/office/drawing/2014/main" id="{18CC7EAF-8370-718E-B21F-B5BAB950781C}"/>
              </a:ext>
            </a:extLst>
          </p:cNvPr>
          <p:cNvGrpSpPr/>
          <p:nvPr/>
        </p:nvGrpSpPr>
        <p:grpSpPr>
          <a:xfrm>
            <a:off x="7218687" y="2656621"/>
            <a:ext cx="3839809" cy="4048690"/>
            <a:chOff x="7117087" y="2223714"/>
            <a:chExt cx="3839809" cy="4048690"/>
          </a:xfrm>
        </p:grpSpPr>
        <p:pic>
          <p:nvPicPr>
            <p:cNvPr id="9" name="Picture 8" descr="A graph of different colored bars&#10;&#10;AI-generated content may be incorrect.">
              <a:extLst>
                <a:ext uri="{FF2B5EF4-FFF2-40B4-BE49-F238E27FC236}">
                  <a16:creationId xmlns:a16="http://schemas.microsoft.com/office/drawing/2014/main" id="{CE676880-2EB5-EDFA-0BA0-FB9BD7072CC4}"/>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117087" y="2223714"/>
              <a:ext cx="3839809" cy="4048690"/>
            </a:xfrm>
            <a:prstGeom prst="rect">
              <a:avLst/>
            </a:prstGeom>
            <a:ln>
              <a:noFill/>
            </a:ln>
            <a:effectLst>
              <a:outerShdw blurRad="292100" dist="139700" dir="2700000" algn="tl" rotWithShape="0">
                <a:srgbClr val="333333">
                  <a:alpha val="65000"/>
                </a:srgbClr>
              </a:outerShdw>
            </a:effectLst>
          </p:spPr>
        </p:pic>
        <p:cxnSp>
          <p:nvCxnSpPr>
            <p:cNvPr id="12" name="Straight Arrow Connector 11">
              <a:extLst>
                <a:ext uri="{FF2B5EF4-FFF2-40B4-BE49-F238E27FC236}">
                  <a16:creationId xmlns:a16="http://schemas.microsoft.com/office/drawing/2014/main" id="{295595BF-385D-D35E-D947-3B9297109C20}"/>
                </a:ext>
              </a:extLst>
            </p:cNvPr>
            <p:cNvCxnSpPr/>
            <p:nvPr/>
          </p:nvCxnSpPr>
          <p:spPr>
            <a:xfrm>
              <a:off x="7282070" y="4187687"/>
              <a:ext cx="655982" cy="7553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260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E3A4-0748-A8FD-F4A9-01E01DDEC82C}"/>
              </a:ext>
            </a:extLst>
          </p:cNvPr>
          <p:cNvSpPr>
            <a:spLocks noGrp="1"/>
          </p:cNvSpPr>
          <p:nvPr>
            <p:ph type="title"/>
          </p:nvPr>
        </p:nvSpPr>
        <p:spPr/>
        <p:txBody>
          <a:bodyPr/>
          <a:lstStyle/>
          <a:p>
            <a:r>
              <a:rPr lang="de-CH" noProof="0" dirty="0"/>
              <a:t>Gedankenkontrolle à la Star Wars funktioniert</a:t>
            </a:r>
          </a:p>
        </p:txBody>
      </p:sp>
      <p:sp>
        <p:nvSpPr>
          <p:cNvPr id="3" name="Content Placeholder 2">
            <a:extLst>
              <a:ext uri="{FF2B5EF4-FFF2-40B4-BE49-F238E27FC236}">
                <a16:creationId xmlns:a16="http://schemas.microsoft.com/office/drawing/2014/main" id="{7C7893D3-47AE-AB0E-4AD5-84915C66514A}"/>
              </a:ext>
            </a:extLst>
          </p:cNvPr>
          <p:cNvSpPr>
            <a:spLocks noGrp="1"/>
          </p:cNvSpPr>
          <p:nvPr>
            <p:ph idx="1"/>
          </p:nvPr>
        </p:nvSpPr>
        <p:spPr>
          <a:xfrm>
            <a:off x="520810" y="1081522"/>
            <a:ext cx="8651348" cy="5220684"/>
          </a:xfrm>
        </p:spPr>
        <p:txBody>
          <a:bodyPr>
            <a:noAutofit/>
          </a:bodyPr>
          <a:lstStyle/>
          <a:p>
            <a:pPr marL="0" indent="0">
              <a:buNone/>
            </a:pPr>
            <a:r>
              <a:rPr lang="de-CH" b="1" noProof="0" dirty="0"/>
              <a:t>Jedi </a:t>
            </a:r>
            <a:r>
              <a:rPr lang="de-CH" b="1" noProof="0" dirty="0" err="1"/>
              <a:t>Mind</a:t>
            </a:r>
            <a:r>
              <a:rPr lang="de-CH" b="1" noProof="0" dirty="0"/>
              <a:t> Trick </a:t>
            </a:r>
            <a:r>
              <a:rPr lang="de-CH" noProof="0" dirty="0"/>
              <a:t>&lt;</a:t>
            </a:r>
            <a:r>
              <a:rPr lang="de-CH" noProof="0" dirty="0">
                <a:hlinkClick r:id="rId2" action="ppaction://hlinkfile"/>
              </a:rPr>
              <a:t>siehe Video</a:t>
            </a:r>
            <a:r>
              <a:rPr lang="de-CH" noProof="0" dirty="0"/>
              <a:t>&gt;</a:t>
            </a:r>
          </a:p>
          <a:p>
            <a:pPr>
              <a:lnSpc>
                <a:spcPct val="100000"/>
              </a:lnSpc>
            </a:pPr>
            <a:r>
              <a:rPr lang="de-CH" b="1" noProof="0" dirty="0"/>
              <a:t>Gedanken beeinflussen – wie könnte das gehen?</a:t>
            </a:r>
          </a:p>
          <a:p>
            <a:pPr>
              <a:lnSpc>
                <a:spcPct val="100000"/>
              </a:lnSpc>
            </a:pPr>
            <a:r>
              <a:rPr lang="de-CH" dirty="0"/>
              <a:t>Was ist ein Gedanke: Keine genaue Definition, der Mechanismus funktioniert jedoch durch Neurotransmitter und somit über Ladungstransport in Ionenkanälen und eine sehr komplexe Verschaltung von Tausenden von Nervenzellen.</a:t>
            </a:r>
          </a:p>
          <a:p>
            <a:pPr>
              <a:lnSpc>
                <a:spcPct val="100000"/>
              </a:lnSpc>
              <a:spcBef>
                <a:spcPts val="600"/>
              </a:spcBef>
            </a:pPr>
            <a:r>
              <a:rPr lang="de-CH" dirty="0"/>
              <a:t>Als Jedi muss man also die Komplexität des Gehirns und seiner Verschaltungen auswendig lernen – da ist der Pschyrembel (medizinisches Wörterbuch mit über 60'000 Stichworten) vermutlich nur wie das Vorwort. Und diese kontrollieren.</a:t>
            </a:r>
          </a:p>
          <a:p>
            <a:pPr>
              <a:lnSpc>
                <a:spcPct val="100000"/>
              </a:lnSpc>
            </a:pPr>
            <a:r>
              <a:rPr lang="de-CH" b="1" dirty="0"/>
              <a:t>Gedanken beeinflussen – wie funktioniert es heute?</a:t>
            </a:r>
          </a:p>
          <a:p>
            <a:pPr>
              <a:lnSpc>
                <a:spcPct val="100000"/>
              </a:lnSpc>
            </a:pPr>
            <a:r>
              <a:rPr lang="de-CH" dirty="0"/>
              <a:t>In «Nature Nanotechnology» gab es 2024 eine Veröffentlichung, die zeigte, wie man das Verhalten mit magnetischer Neuromodulation beeinflusst. Allerdings mit einem «Trick». Denn es wurden vorab magnetische Nanopartikel in bestimmte Regionen des Mäusehirns appliziert. </a:t>
            </a:r>
          </a:p>
          <a:p>
            <a:pPr>
              <a:lnSpc>
                <a:spcPct val="100000"/>
              </a:lnSpc>
              <a:spcBef>
                <a:spcPts val="600"/>
              </a:spcBef>
            </a:pPr>
            <a:r>
              <a:rPr lang="de-CH" dirty="0"/>
              <a:t>Durch ein Magnetfeld haben diese Nanopartikel dann Ionenkanäle beeinflusst. Dadurch wurde der Appetit und das Sozialverhalten der Mäuse beeinflusst.</a:t>
            </a:r>
            <a:endParaRPr lang="de-CH" noProof="0" dirty="0"/>
          </a:p>
        </p:txBody>
      </p:sp>
      <p:sp>
        <p:nvSpPr>
          <p:cNvPr id="4" name="Slide Number Placeholder 3">
            <a:extLst>
              <a:ext uri="{FF2B5EF4-FFF2-40B4-BE49-F238E27FC236}">
                <a16:creationId xmlns:a16="http://schemas.microsoft.com/office/drawing/2014/main" id="{FB8C4A78-19DB-7B96-8F88-6CBEE8DA957A}"/>
              </a:ext>
            </a:extLst>
          </p:cNvPr>
          <p:cNvSpPr>
            <a:spLocks noGrp="1"/>
          </p:cNvSpPr>
          <p:nvPr>
            <p:ph type="sldNum" sz="quarter" idx="12"/>
          </p:nvPr>
        </p:nvSpPr>
        <p:spPr/>
        <p:txBody>
          <a:bodyPr/>
          <a:lstStyle/>
          <a:p>
            <a:fld id="{5A33CB2A-1702-4C1D-9CC4-8D472D39F19E}" type="slidenum">
              <a:rPr lang="de-CH" noProof="0" smtClean="0"/>
              <a:t>48</a:t>
            </a:fld>
            <a:endParaRPr lang="de-CH" noProof="0" dirty="0"/>
          </a:p>
        </p:txBody>
      </p:sp>
      <p:pic>
        <p:nvPicPr>
          <p:cNvPr id="7" name="Picture 6">
            <a:extLst>
              <a:ext uri="{FF2B5EF4-FFF2-40B4-BE49-F238E27FC236}">
                <a16:creationId xmlns:a16="http://schemas.microsoft.com/office/drawing/2014/main" id="{865227ED-31BC-D2E9-CCDF-8E0C38E84BB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172158" y="4183336"/>
            <a:ext cx="2952516" cy="2206672"/>
          </a:xfrm>
          <a:prstGeom prst="rect">
            <a:avLst/>
          </a:prstGeom>
        </p:spPr>
      </p:pic>
    </p:spTree>
    <p:extLst>
      <p:ext uri="{BB962C8B-B14F-4D97-AF65-F5344CB8AC3E}">
        <p14:creationId xmlns:p14="http://schemas.microsoft.com/office/powerpoint/2010/main" val="424227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E778D-9155-EFCF-4214-EB974F68555D}"/>
              </a:ext>
            </a:extLst>
          </p:cNvPr>
          <p:cNvSpPr>
            <a:spLocks noGrp="1"/>
          </p:cNvSpPr>
          <p:nvPr>
            <p:ph type="title"/>
          </p:nvPr>
        </p:nvSpPr>
        <p:spPr/>
        <p:txBody>
          <a:bodyPr/>
          <a:lstStyle/>
          <a:p>
            <a:r>
              <a:rPr lang="de-CH" noProof="0" dirty="0"/>
              <a:t>Beton aus Urin </a:t>
            </a:r>
          </a:p>
        </p:txBody>
      </p:sp>
      <p:sp>
        <p:nvSpPr>
          <p:cNvPr id="3" name="Content Placeholder 2">
            <a:extLst>
              <a:ext uri="{FF2B5EF4-FFF2-40B4-BE49-F238E27FC236}">
                <a16:creationId xmlns:a16="http://schemas.microsoft.com/office/drawing/2014/main" id="{168F5770-FCE3-50DA-4EAA-716D63ACD6EF}"/>
              </a:ext>
            </a:extLst>
          </p:cNvPr>
          <p:cNvSpPr>
            <a:spLocks noGrp="1"/>
          </p:cNvSpPr>
          <p:nvPr>
            <p:ph idx="1"/>
          </p:nvPr>
        </p:nvSpPr>
        <p:spPr>
          <a:xfrm>
            <a:off x="516099" y="1093305"/>
            <a:ext cx="5673686" cy="5220684"/>
          </a:xfrm>
        </p:spPr>
        <p:txBody>
          <a:bodyPr/>
          <a:lstStyle/>
          <a:p>
            <a:r>
              <a:rPr lang="de-CH" dirty="0"/>
              <a:t>Pippi for Progress – Pinkeln für den Planeten</a:t>
            </a:r>
          </a:p>
          <a:p>
            <a:r>
              <a:rPr lang="de-CH" noProof="0" dirty="0"/>
              <a:t>Der Trick ist «Bio-Mineralisation» mit einer Prototyp-Anlage an der Uni Stuttgart.</a:t>
            </a:r>
          </a:p>
          <a:p>
            <a:pPr marL="0" indent="0">
              <a:buNone/>
            </a:pPr>
            <a:r>
              <a:rPr lang="de-CH" dirty="0"/>
              <a:t>Man nehme Sand, spezielle Bakterien, fülle sie in eine Schalung und spüle drei Tage mit Calcium-angereichertem Urin. Länger leben die Bakterien momentan leider nicht.</a:t>
            </a:r>
          </a:p>
          <a:p>
            <a:pPr marL="0" indent="0">
              <a:buNone/>
            </a:pPr>
            <a:r>
              <a:rPr lang="de-CH" noProof="0" dirty="0"/>
              <a:t>Die Bakterien bauen den Harnstoff ab und erzeugen – mit dem Calcium – Calciumcarbonat, welches den Sand verfestigt.</a:t>
            </a:r>
          </a:p>
          <a:p>
            <a:pPr marL="0" indent="0">
              <a:buNone/>
            </a:pPr>
            <a:r>
              <a:rPr lang="de-CH" dirty="0"/>
              <a:t>Momentan kann man damit eine Wandstärke bis zu ca. 15cm ‘bauen’.</a:t>
            </a:r>
          </a:p>
          <a:p>
            <a:pPr marL="0" indent="0">
              <a:buNone/>
            </a:pPr>
            <a:r>
              <a:rPr lang="de-CH" noProof="0" dirty="0"/>
              <a:t>Die Festigkeit erreicht bereits jetzt mit 50 Mega-Pascal eine Grösse, die den Bau von 2- bis 3-stöckigen Gebäuden erlaubt.</a:t>
            </a:r>
          </a:p>
        </p:txBody>
      </p:sp>
      <p:sp>
        <p:nvSpPr>
          <p:cNvPr id="4" name="Slide Number Placeholder 3">
            <a:extLst>
              <a:ext uri="{FF2B5EF4-FFF2-40B4-BE49-F238E27FC236}">
                <a16:creationId xmlns:a16="http://schemas.microsoft.com/office/drawing/2014/main" id="{B0265123-60FA-3371-A0D4-19421146A2ED}"/>
              </a:ext>
            </a:extLst>
          </p:cNvPr>
          <p:cNvSpPr>
            <a:spLocks noGrp="1"/>
          </p:cNvSpPr>
          <p:nvPr>
            <p:ph type="sldNum" sz="quarter" idx="12"/>
          </p:nvPr>
        </p:nvSpPr>
        <p:spPr/>
        <p:txBody>
          <a:bodyPr/>
          <a:lstStyle/>
          <a:p>
            <a:fld id="{5A33CB2A-1702-4C1D-9CC4-8D472D39F19E}" type="slidenum">
              <a:rPr lang="de-CH" noProof="0" smtClean="0"/>
              <a:t>49</a:t>
            </a:fld>
            <a:endParaRPr lang="de-CH" noProof="0" dirty="0"/>
          </a:p>
        </p:txBody>
      </p:sp>
      <p:pic>
        <p:nvPicPr>
          <p:cNvPr id="5" name="Picture 4" descr="Im Projekt „SimBioZe“ nutzen die Forschenden menschlichen Urin, um einen nachhaltigen Baustoff zu produzieren. ">
            <a:extLst>
              <a:ext uri="{FF2B5EF4-FFF2-40B4-BE49-F238E27FC236}">
                <a16:creationId xmlns:a16="http://schemas.microsoft.com/office/drawing/2014/main" id="{8F8547DF-3E68-EA77-F0EF-8E2C3122F0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9205" y="1023623"/>
            <a:ext cx="5731510" cy="5731510"/>
          </a:xfrm>
          <a:prstGeom prst="rect">
            <a:avLst/>
          </a:prstGeom>
          <a:noFill/>
          <a:ln>
            <a:noFill/>
          </a:ln>
        </p:spPr>
      </p:pic>
    </p:spTree>
    <p:extLst>
      <p:ext uri="{BB962C8B-B14F-4D97-AF65-F5344CB8AC3E}">
        <p14:creationId xmlns:p14="http://schemas.microsoft.com/office/powerpoint/2010/main" val="131353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CCC-5B37-218C-74C0-5445BD319828}"/>
              </a:ext>
            </a:extLst>
          </p:cNvPr>
          <p:cNvSpPr>
            <a:spLocks noGrp="1"/>
          </p:cNvSpPr>
          <p:nvPr>
            <p:ph type="title"/>
          </p:nvPr>
        </p:nvSpPr>
        <p:spPr/>
        <p:txBody>
          <a:bodyPr/>
          <a:lstStyle/>
          <a:p>
            <a:r>
              <a:rPr lang="en-US" dirty="0"/>
              <a:t>Dark Patterns – was </a:t>
            </a:r>
            <a:r>
              <a:rPr lang="en-US" dirty="0" err="1"/>
              <a:t>ist</a:t>
            </a:r>
            <a:r>
              <a:rPr lang="en-US" dirty="0"/>
              <a:t> das?</a:t>
            </a:r>
            <a:endParaRPr lang="de-CH" dirty="0"/>
          </a:p>
        </p:txBody>
      </p:sp>
      <p:sp>
        <p:nvSpPr>
          <p:cNvPr id="3" name="Content Placeholder 2">
            <a:extLst>
              <a:ext uri="{FF2B5EF4-FFF2-40B4-BE49-F238E27FC236}">
                <a16:creationId xmlns:a16="http://schemas.microsoft.com/office/drawing/2014/main" id="{AB92633C-695B-E830-4CE6-6C4EAC75A97A}"/>
              </a:ext>
            </a:extLst>
          </p:cNvPr>
          <p:cNvSpPr>
            <a:spLocks noGrp="1"/>
          </p:cNvSpPr>
          <p:nvPr>
            <p:ph idx="1"/>
          </p:nvPr>
        </p:nvSpPr>
        <p:spPr>
          <a:xfrm>
            <a:off x="516099" y="1093305"/>
            <a:ext cx="6697501" cy="5220684"/>
          </a:xfrm>
        </p:spPr>
        <p:txBody>
          <a:bodyPr/>
          <a:lstStyle/>
          <a:p>
            <a:endParaRPr lang="de-CH" dirty="0"/>
          </a:p>
          <a:p>
            <a:r>
              <a:rPr lang="de-CH" dirty="0"/>
              <a:t>«Dark Patterns» sind Designelemente, die Webseiten und Apps verwenden, um Nutzer zu Handlungen zu verleiten, die sie andernfalls nicht vorgenommen hätten, oft zu ihrem eigenen Nachteil. </a:t>
            </a:r>
          </a:p>
          <a:p>
            <a:r>
              <a:rPr lang="de-CH" dirty="0"/>
              <a:t>Sie werden eingesetzt, um Nutzer zu verleiten, etwas zu kaufen, ein Abo abzuschließen oder eine Website oder Plattform nicht zu verlassen.</a:t>
            </a:r>
          </a:p>
          <a:p>
            <a:r>
              <a:rPr lang="de-CH" dirty="0"/>
              <a:t>Diese manipulativen Designs können in verschiedenen Formen auftreten, wie z.B. versteckte Werbebanner, Torschlusspanik-Effekte oder emotionale Manipulation</a:t>
            </a:r>
          </a:p>
        </p:txBody>
      </p:sp>
      <p:sp>
        <p:nvSpPr>
          <p:cNvPr id="4" name="Slide Number Placeholder 3">
            <a:extLst>
              <a:ext uri="{FF2B5EF4-FFF2-40B4-BE49-F238E27FC236}">
                <a16:creationId xmlns:a16="http://schemas.microsoft.com/office/drawing/2014/main" id="{99AD5510-C8E1-87AD-475E-8EC31216633E}"/>
              </a:ext>
            </a:extLst>
          </p:cNvPr>
          <p:cNvSpPr>
            <a:spLocks noGrp="1"/>
          </p:cNvSpPr>
          <p:nvPr>
            <p:ph type="sldNum" sz="quarter" idx="12"/>
          </p:nvPr>
        </p:nvSpPr>
        <p:spPr/>
        <p:txBody>
          <a:bodyPr/>
          <a:lstStyle/>
          <a:p>
            <a:fld id="{5A33CB2A-1702-4C1D-9CC4-8D472D39F19E}" type="slidenum">
              <a:rPr lang="en-US" smtClean="0"/>
              <a:t>5</a:t>
            </a:fld>
            <a:endParaRPr lang="en-US"/>
          </a:p>
        </p:txBody>
      </p:sp>
      <p:pic>
        <p:nvPicPr>
          <p:cNvPr id="6" name="Picture 5" descr="A cartoon of a person pointing&#10;&#10;AI-generated content may be incorrect.">
            <a:extLst>
              <a:ext uri="{FF2B5EF4-FFF2-40B4-BE49-F238E27FC236}">
                <a16:creationId xmlns:a16="http://schemas.microsoft.com/office/drawing/2014/main" id="{59DEE3B3-2895-AAA6-C441-67B2B2042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71" y="1093305"/>
            <a:ext cx="3539823" cy="4441371"/>
          </a:xfrm>
          <a:prstGeom prst="rect">
            <a:avLst/>
          </a:prstGeom>
        </p:spPr>
      </p:pic>
    </p:spTree>
    <p:extLst>
      <p:ext uri="{BB962C8B-B14F-4D97-AF65-F5344CB8AC3E}">
        <p14:creationId xmlns:p14="http://schemas.microsoft.com/office/powerpoint/2010/main" val="4080606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7EEE-6E7C-553A-6BAF-2E252B7DCD1B}"/>
              </a:ext>
            </a:extLst>
          </p:cNvPr>
          <p:cNvSpPr>
            <a:spLocks noGrp="1"/>
          </p:cNvSpPr>
          <p:nvPr>
            <p:ph type="title"/>
          </p:nvPr>
        </p:nvSpPr>
        <p:spPr/>
        <p:txBody>
          <a:bodyPr/>
          <a:lstStyle/>
          <a:p>
            <a:r>
              <a:rPr lang="de-CH" noProof="0" dirty="0"/>
              <a:t>93+ Penisse auf dem Teppich von Bayeux</a:t>
            </a:r>
          </a:p>
        </p:txBody>
      </p:sp>
      <p:sp>
        <p:nvSpPr>
          <p:cNvPr id="3" name="Content Placeholder 2">
            <a:extLst>
              <a:ext uri="{FF2B5EF4-FFF2-40B4-BE49-F238E27FC236}">
                <a16:creationId xmlns:a16="http://schemas.microsoft.com/office/drawing/2014/main" id="{0D00908C-56A2-DABB-9FC4-2B75A43885B0}"/>
              </a:ext>
            </a:extLst>
          </p:cNvPr>
          <p:cNvSpPr>
            <a:spLocks noGrp="1"/>
          </p:cNvSpPr>
          <p:nvPr>
            <p:ph idx="1"/>
          </p:nvPr>
        </p:nvSpPr>
        <p:spPr>
          <a:xfrm>
            <a:off x="516098" y="1093305"/>
            <a:ext cx="7229797" cy="5220684"/>
          </a:xfrm>
        </p:spPr>
        <p:txBody>
          <a:bodyPr/>
          <a:lstStyle/>
          <a:p>
            <a:r>
              <a:rPr lang="de-CH" dirty="0"/>
              <a:t>Der Teppich von Bayeux ist ein 58 cm hoher und 68m lange Stickarbeit, die die Eroberung Englands durch Wilhelm den Eroberer in 58 Einzelszenen darstellt.</a:t>
            </a:r>
          </a:p>
          <a:p>
            <a:r>
              <a:rPr lang="de-CH" noProof="0" dirty="0"/>
              <a:t>Auf diesem Teppich finden sich insgesamt 93 Penisse!</a:t>
            </a:r>
          </a:p>
          <a:p>
            <a:r>
              <a:rPr lang="de-CH" dirty="0"/>
              <a:t>Die von dem Oxford-Professor George Garnett 2019 gezählt und kartiert wurden.</a:t>
            </a:r>
            <a:endParaRPr lang="de-CH" noProof="0" dirty="0"/>
          </a:p>
          <a:p>
            <a:r>
              <a:rPr lang="en-US" dirty="0" err="1"/>
              <a:t>Jetzt</a:t>
            </a:r>
            <a:r>
              <a:rPr lang="en-US" dirty="0"/>
              <a:t> hat der </a:t>
            </a:r>
            <a:r>
              <a:rPr lang="en-US" dirty="0" err="1"/>
              <a:t>Wandteppich</a:t>
            </a:r>
            <a:r>
              <a:rPr lang="en-US" dirty="0"/>
              <a:t>-Forscher Dr. Christopher Monk – aka “Medieval Monk” – </a:t>
            </a:r>
            <a:r>
              <a:rPr lang="en-US" dirty="0" err="1"/>
              <a:t>einen</a:t>
            </a:r>
            <a:r>
              <a:rPr lang="en-US" dirty="0"/>
              <a:t> 94ten </a:t>
            </a:r>
            <a:r>
              <a:rPr lang="en-US" dirty="0" err="1"/>
              <a:t>gefunden</a:t>
            </a:r>
            <a:r>
              <a:rPr lang="en-US" dirty="0"/>
              <a:t>.</a:t>
            </a:r>
          </a:p>
          <a:p>
            <a:r>
              <a:rPr lang="en-US" noProof="0" dirty="0" err="1"/>
              <a:t>Übrigens</a:t>
            </a:r>
            <a:r>
              <a:rPr lang="en-US" noProof="0" dirty="0"/>
              <a:t>… 88 der </a:t>
            </a:r>
            <a:r>
              <a:rPr lang="en-US" noProof="0" dirty="0" err="1"/>
              <a:t>Penisse</a:t>
            </a:r>
            <a:r>
              <a:rPr lang="en-US" noProof="0" dirty="0"/>
              <a:t> </a:t>
            </a:r>
            <a:r>
              <a:rPr lang="en-US" noProof="0" dirty="0" err="1"/>
              <a:t>sind</a:t>
            </a:r>
            <a:r>
              <a:rPr lang="en-US" noProof="0" dirty="0"/>
              <a:t> von </a:t>
            </a:r>
            <a:r>
              <a:rPr lang="en-US" noProof="0" dirty="0" err="1"/>
              <a:t>Pferden</a:t>
            </a:r>
            <a:r>
              <a:rPr lang="en-US" noProof="0" dirty="0"/>
              <a:t> </a:t>
            </a:r>
            <a:r>
              <a:rPr lang="en-US" i="1" noProof="0" dirty="0"/>
              <a:t>“Wir </a:t>
            </a:r>
            <a:r>
              <a:rPr lang="en-US" i="1" noProof="0" dirty="0" err="1"/>
              <a:t>haben</a:t>
            </a:r>
            <a:r>
              <a:rPr lang="en-US" i="1" noProof="0" dirty="0"/>
              <a:t> </a:t>
            </a:r>
            <a:r>
              <a:rPr lang="en-US" i="1" noProof="0" dirty="0" err="1"/>
              <a:t>Hengste</a:t>
            </a:r>
            <a:r>
              <a:rPr lang="en-US" i="1" noProof="0" dirty="0"/>
              <a:t>!”</a:t>
            </a:r>
          </a:p>
          <a:p>
            <a:r>
              <a:rPr lang="en-US" noProof="0" dirty="0" err="1"/>
              <a:t>Übrigens</a:t>
            </a:r>
            <a:r>
              <a:rPr lang="en-US" noProof="0" dirty="0"/>
              <a:t>… Size Matters – </a:t>
            </a:r>
            <a:r>
              <a:rPr lang="en-US" noProof="0" dirty="0" err="1"/>
              <a:t>zumindest</a:t>
            </a:r>
            <a:r>
              <a:rPr lang="en-US" noProof="0" dirty="0"/>
              <a:t> </a:t>
            </a:r>
            <a:r>
              <a:rPr lang="en-US" noProof="0" dirty="0" err="1"/>
              <a:t>hier</a:t>
            </a:r>
            <a:r>
              <a:rPr lang="en-US" noProof="0" dirty="0"/>
              <a:t>, </a:t>
            </a:r>
            <a:r>
              <a:rPr lang="en-US" noProof="0" dirty="0" err="1"/>
              <a:t>denn</a:t>
            </a:r>
            <a:r>
              <a:rPr lang="en-US" noProof="0" dirty="0"/>
              <a:t>…</a:t>
            </a:r>
          </a:p>
          <a:p>
            <a:r>
              <a:rPr lang="en-US" dirty="0"/>
              <a:t>…die </a:t>
            </a:r>
            <a:r>
              <a:rPr lang="en-US" dirty="0" err="1"/>
              <a:t>beiden</a:t>
            </a:r>
            <a:r>
              <a:rPr lang="en-US" dirty="0"/>
              <a:t> Herrscher, </a:t>
            </a:r>
            <a:r>
              <a:rPr lang="de-CH" dirty="0"/>
              <a:t>Harold </a:t>
            </a:r>
            <a:r>
              <a:rPr lang="de-CH" dirty="0" err="1"/>
              <a:t>Godwinson</a:t>
            </a:r>
            <a:r>
              <a:rPr lang="de-CH" dirty="0"/>
              <a:t> (gestorben in der Schlacht von Hastings) und der siegreiche Wilhelm der Eroberer, haben die grössten…</a:t>
            </a:r>
          </a:p>
          <a:p>
            <a:r>
              <a:rPr lang="de-CH" dirty="0"/>
              <a:t>…Pferde</a:t>
            </a:r>
            <a:endParaRPr lang="de-CH" noProof="0" dirty="0"/>
          </a:p>
        </p:txBody>
      </p:sp>
      <p:sp>
        <p:nvSpPr>
          <p:cNvPr id="4" name="Slide Number Placeholder 3">
            <a:extLst>
              <a:ext uri="{FF2B5EF4-FFF2-40B4-BE49-F238E27FC236}">
                <a16:creationId xmlns:a16="http://schemas.microsoft.com/office/drawing/2014/main" id="{1D699484-8CEC-2F75-2437-CDE2772FA996}"/>
              </a:ext>
            </a:extLst>
          </p:cNvPr>
          <p:cNvSpPr>
            <a:spLocks noGrp="1"/>
          </p:cNvSpPr>
          <p:nvPr>
            <p:ph type="sldNum" sz="quarter" idx="12"/>
          </p:nvPr>
        </p:nvSpPr>
        <p:spPr/>
        <p:txBody>
          <a:bodyPr/>
          <a:lstStyle/>
          <a:p>
            <a:fld id="{5A33CB2A-1702-4C1D-9CC4-8D472D39F19E}" type="slidenum">
              <a:rPr lang="de-CH" noProof="0" smtClean="0"/>
              <a:t>50</a:t>
            </a:fld>
            <a:endParaRPr lang="de-CH" noProof="0" dirty="0"/>
          </a:p>
        </p:txBody>
      </p:sp>
      <p:pic>
        <p:nvPicPr>
          <p:cNvPr id="7" name="Picture 6" descr="A painting of a person on a horse&#10;&#10;AI-generated content may be incorrect.">
            <a:extLst>
              <a:ext uri="{FF2B5EF4-FFF2-40B4-BE49-F238E27FC236}">
                <a16:creationId xmlns:a16="http://schemas.microsoft.com/office/drawing/2014/main" id="{7FDA6165-9B5F-6A16-A57D-ED3C1C8FA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9278" y="1118552"/>
            <a:ext cx="3840813" cy="1826644"/>
          </a:xfrm>
          <a:prstGeom prst="rect">
            <a:avLst/>
          </a:prstGeom>
        </p:spPr>
      </p:pic>
      <p:pic>
        <p:nvPicPr>
          <p:cNvPr id="9" name="Picture 8">
            <a:extLst>
              <a:ext uri="{FF2B5EF4-FFF2-40B4-BE49-F238E27FC236}">
                <a16:creationId xmlns:a16="http://schemas.microsoft.com/office/drawing/2014/main" id="{C2B813F7-36AD-D6A1-60E9-2E8CAD2B6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9278" y="3090206"/>
            <a:ext cx="3840813" cy="2530059"/>
          </a:xfrm>
          <a:prstGeom prst="rect">
            <a:avLst/>
          </a:prstGeom>
        </p:spPr>
      </p:pic>
    </p:spTree>
    <p:extLst>
      <p:ext uri="{BB962C8B-B14F-4D97-AF65-F5344CB8AC3E}">
        <p14:creationId xmlns:p14="http://schemas.microsoft.com/office/powerpoint/2010/main" val="173589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6CBD-9B6A-4E9D-7D0A-F6FA81F3315F}"/>
              </a:ext>
            </a:extLst>
          </p:cNvPr>
          <p:cNvSpPr>
            <a:spLocks noGrp="1"/>
          </p:cNvSpPr>
          <p:nvPr>
            <p:ph type="title"/>
          </p:nvPr>
        </p:nvSpPr>
        <p:spPr/>
        <p:txBody>
          <a:bodyPr/>
          <a:lstStyle/>
          <a:p>
            <a:r>
              <a:rPr lang="en-US" dirty="0" err="1"/>
              <a:t>Mathematischer</a:t>
            </a:r>
            <a:r>
              <a:rPr lang="en-US" dirty="0"/>
              <a:t> </a:t>
            </a:r>
            <a:r>
              <a:rPr lang="en-US" dirty="0" err="1"/>
              <a:t>Erotikfilm</a:t>
            </a:r>
            <a:endParaRPr lang="de-CH" dirty="0"/>
          </a:p>
        </p:txBody>
      </p:sp>
      <p:sp>
        <p:nvSpPr>
          <p:cNvPr id="3" name="Content Placeholder 2">
            <a:extLst>
              <a:ext uri="{FF2B5EF4-FFF2-40B4-BE49-F238E27FC236}">
                <a16:creationId xmlns:a16="http://schemas.microsoft.com/office/drawing/2014/main" id="{A0186AB5-4318-986C-AE54-642D841D1900}"/>
              </a:ext>
            </a:extLst>
          </p:cNvPr>
          <p:cNvSpPr>
            <a:spLocks noGrp="1"/>
          </p:cNvSpPr>
          <p:nvPr>
            <p:ph idx="1"/>
          </p:nvPr>
        </p:nvSpPr>
        <p:spPr>
          <a:xfrm>
            <a:off x="516099" y="1093305"/>
            <a:ext cx="7989272" cy="5220684"/>
          </a:xfrm>
        </p:spPr>
        <p:txBody>
          <a:bodyPr/>
          <a:lstStyle/>
          <a:p>
            <a:r>
              <a:rPr lang="de-CH" dirty="0"/>
              <a:t>Edward Frenkel, Mathematiker und treibende Kraft hinter dem geometrischen Langlang-Programm. Es geht da um Vermutungen zur Verknüpfung von Funktionskörpern und Zahlentheorie. Preisträger 2002 des Herrmann Weyl Preises und 2015 des Euler Book Preises.</a:t>
            </a:r>
          </a:p>
          <a:p>
            <a:r>
              <a:rPr lang="de-CH" dirty="0"/>
              <a:t>Er hat 2010 einen mathematischen Erotikfilm gedreht – mit sich selbst als Hauptdarsteller. Nur 26 min aber voller Mathematik…</a:t>
            </a:r>
          </a:p>
          <a:p>
            <a:r>
              <a:rPr lang="de-CH" b="1" u="sng" dirty="0" err="1">
                <a:hlinkClick r:id="rId2"/>
              </a:rPr>
              <a:t>Rites</a:t>
            </a:r>
            <a:r>
              <a:rPr lang="de-CH" b="1" u="sng" dirty="0">
                <a:hlinkClick r:id="rId2"/>
              </a:rPr>
              <a:t> </a:t>
            </a:r>
            <a:r>
              <a:rPr lang="de-CH" b="1" u="sng" dirty="0" err="1">
                <a:hlinkClick r:id="rId2"/>
              </a:rPr>
              <a:t>of</a:t>
            </a:r>
            <a:r>
              <a:rPr lang="de-CH" b="1" u="sng" dirty="0">
                <a:hlinkClick r:id="rId2"/>
              </a:rPr>
              <a:t> Love &amp; Math</a:t>
            </a:r>
            <a:r>
              <a:rPr lang="de-CH" b="1" dirty="0"/>
              <a:t> </a:t>
            </a:r>
            <a:r>
              <a:rPr lang="de-CH" dirty="0"/>
              <a:t>– Rituale der Liebe und Mathematik</a:t>
            </a:r>
          </a:p>
          <a:p>
            <a:r>
              <a:rPr lang="de-CH" b="1" dirty="0"/>
              <a:t>Geschichte</a:t>
            </a:r>
          </a:p>
          <a:p>
            <a:pPr>
              <a:spcBef>
                <a:spcPts val="0"/>
              </a:spcBef>
            </a:pPr>
            <a:r>
              <a:rPr lang="de-CH" dirty="0"/>
              <a:t>Ein Mathematiker findet die Formel der Liebe, die ihm Macht über alle Frauen gibt. Da er weiss, dass man diese Macht missbrauchen kann, will er die Entdeckung verstecken. Als Versteck dient ihm der Körper seiner Freundin auf den er die Formel tätowiert.</a:t>
            </a:r>
          </a:p>
          <a:p>
            <a:pPr>
              <a:spcBef>
                <a:spcPts val="0"/>
              </a:spcBef>
            </a:pPr>
            <a:r>
              <a:rPr lang="de-CH" dirty="0"/>
              <a:t>Der Film verbindet Rituale und Mathematik, Liebe und Mathematik und Leidenschaft und Mathematik.</a:t>
            </a:r>
          </a:p>
        </p:txBody>
      </p:sp>
      <p:sp>
        <p:nvSpPr>
          <p:cNvPr id="4" name="Slide Number Placeholder 3">
            <a:extLst>
              <a:ext uri="{FF2B5EF4-FFF2-40B4-BE49-F238E27FC236}">
                <a16:creationId xmlns:a16="http://schemas.microsoft.com/office/drawing/2014/main" id="{214BF50A-11C9-50DE-9466-73C724207EE4}"/>
              </a:ext>
            </a:extLst>
          </p:cNvPr>
          <p:cNvSpPr>
            <a:spLocks noGrp="1"/>
          </p:cNvSpPr>
          <p:nvPr>
            <p:ph type="sldNum" sz="quarter" idx="12"/>
          </p:nvPr>
        </p:nvSpPr>
        <p:spPr/>
        <p:txBody>
          <a:bodyPr/>
          <a:lstStyle/>
          <a:p>
            <a:fld id="{5A33CB2A-1702-4C1D-9CC4-8D472D39F19E}" type="slidenum">
              <a:rPr lang="en-US" smtClean="0"/>
              <a:t>51</a:t>
            </a:fld>
            <a:endParaRPr lang="en-US"/>
          </a:p>
        </p:txBody>
      </p:sp>
      <p:pic>
        <p:nvPicPr>
          <p:cNvPr id="6" name="Picture 5">
            <a:extLst>
              <a:ext uri="{FF2B5EF4-FFF2-40B4-BE49-F238E27FC236}">
                <a16:creationId xmlns:a16="http://schemas.microsoft.com/office/drawing/2014/main" id="{3FD52D0B-F4CD-F755-4DBC-4F725E3AE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9777" y="1569559"/>
            <a:ext cx="3436918" cy="3718882"/>
          </a:xfrm>
          <a:prstGeom prst="rect">
            <a:avLst/>
          </a:prstGeom>
        </p:spPr>
      </p:pic>
    </p:spTree>
    <p:extLst>
      <p:ext uri="{BB962C8B-B14F-4D97-AF65-F5344CB8AC3E}">
        <p14:creationId xmlns:p14="http://schemas.microsoft.com/office/powerpoint/2010/main" val="124003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6E9BF-D837-2AB0-BF9A-F6668CCCCA7E}"/>
              </a:ext>
            </a:extLst>
          </p:cNvPr>
          <p:cNvSpPr>
            <a:spLocks noGrp="1"/>
          </p:cNvSpPr>
          <p:nvPr>
            <p:ph idx="1"/>
          </p:nvPr>
        </p:nvSpPr>
        <p:spPr>
          <a:xfrm>
            <a:off x="6268996" y="1085353"/>
            <a:ext cx="5610830" cy="5580918"/>
          </a:xfrm>
        </p:spPr>
        <p:txBody>
          <a:bodyPr vert="horz" lIns="91440" tIns="45720" rIns="91440" bIns="45720" rtlCol="0">
            <a:noAutofit/>
          </a:bodyPr>
          <a:lstStyle/>
          <a:p>
            <a:pPr marL="0" indent="0">
              <a:buNone/>
            </a:pPr>
            <a:r>
              <a:rPr lang="de-CH" sz="1600" kern="100" dirty="0">
                <a:effectLst/>
                <a:latin typeface="Aptos" panose="020B0004020202020204" pitchFamily="34" charset="0"/>
                <a:ea typeface="Aptos" panose="020B0004020202020204" pitchFamily="34" charset="0"/>
                <a:cs typeface="Times New Roman" panose="02020603050405020304" pitchFamily="18" charset="0"/>
              </a:rPr>
              <a:t>Swissinfo.ch “Die Schweiz in den Fängen der russischen Propagandamaschine” </a:t>
            </a:r>
            <a:r>
              <a:rPr lang="de-CH" sz="1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https://www.swissinfo.ch/ger/aussenpolitik/die-schweiz-in-den-f%C3%A4ngen-der-russischen-propagandamaschine/88827990</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endParaRPr lang="de-CH"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de-CH" sz="1600" kern="100" dirty="0">
                <a:effectLst/>
                <a:latin typeface="Aptos" panose="020B0004020202020204" pitchFamily="34" charset="0"/>
                <a:ea typeface="Aptos" panose="020B0004020202020204" pitchFamily="34" charset="0"/>
                <a:cs typeface="Times New Roman" panose="02020603050405020304" pitchFamily="18" charset="0"/>
              </a:rPr>
              <a:t>NZZ «Russische Internettrolle versuchen die Schweizer Politik zu beeinflussen – aber es gelingt ihnen schlechter als anderswo» </a:t>
            </a:r>
            <a:r>
              <a:rPr lang="de-CH" sz="1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https://www.nzz.ch/technologie/russische-internet-trolle-versuchen-die-schweizer-wahlen-zu-beeinflussen-aber-es-gelingt-ihnen-schlechter-als-anderswo-ld.1761522</a:t>
            </a:r>
            <a:r>
              <a:rPr lang="de-CH" sz="16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buNone/>
            </a:pPr>
            <a:r>
              <a:rPr lang="de-CH" sz="1600" kern="100" dirty="0">
                <a:latin typeface="Aptos" panose="020B0004020202020204" pitchFamily="34" charset="0"/>
                <a:ea typeface="Aptos" panose="020B0004020202020204" pitchFamily="34" charset="0"/>
                <a:cs typeface="Times New Roman" panose="02020603050405020304" pitchFamily="18" charset="0"/>
              </a:rPr>
              <a:t>Medienqualitätsrating </a:t>
            </a:r>
            <a:r>
              <a:rPr lang="de-CH" sz="1600" kern="100" dirty="0">
                <a:latin typeface="Aptos" panose="020B0004020202020204" pitchFamily="34" charset="0"/>
                <a:ea typeface="Aptos" panose="020B0004020202020204" pitchFamily="34" charset="0"/>
                <a:cs typeface="Times New Roman" panose="02020603050405020304" pitchFamily="18" charset="0"/>
                <a:hlinkClick r:id="rId4"/>
              </a:rPr>
              <a:t>https://www.persoenlich.com/medien/das-ist-die-bestenliste-der-schweizer-medien</a:t>
            </a:r>
            <a:r>
              <a:rPr lang="de-CH" sz="1600" kern="100" dirty="0">
                <a:latin typeface="Aptos" panose="020B0004020202020204" pitchFamily="34" charset="0"/>
                <a:ea typeface="Aptos" panose="020B0004020202020204" pitchFamily="34" charset="0"/>
                <a:cs typeface="Times New Roman" panose="02020603050405020304" pitchFamily="18" charset="0"/>
              </a:rPr>
              <a:t> </a:t>
            </a:r>
            <a:endParaRPr lang="de-CH"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B9AF8EB7-FD62-6B27-EEDE-15E09085759A}"/>
              </a:ext>
            </a:extLst>
          </p:cNvPr>
          <p:cNvSpPr>
            <a:spLocks noGrp="1"/>
          </p:cNvSpPr>
          <p:nvPr>
            <p:ph type="body" sz="half" idx="2"/>
          </p:nvPr>
        </p:nvSpPr>
        <p:spPr>
          <a:xfrm>
            <a:off x="520810" y="1085353"/>
            <a:ext cx="5402195" cy="5521924"/>
          </a:xfrm>
        </p:spPr>
        <p:txBody>
          <a:bodyPr>
            <a:noAutofit/>
          </a:bodyPr>
          <a:lstStyle/>
          <a:p>
            <a:r>
              <a:rPr lang="en-US" b="1" dirty="0"/>
              <a:t>Thema KI</a:t>
            </a:r>
          </a:p>
          <a:p>
            <a:r>
              <a:rPr lang="en-US" sz="1600" dirty="0">
                <a:latin typeface="Aptos" panose="020B0004020202020204" pitchFamily="34" charset="0"/>
              </a:rPr>
              <a:t>Bilder: </a:t>
            </a:r>
            <a:r>
              <a:rPr lang="en-US" sz="1600" dirty="0" err="1">
                <a:latin typeface="Aptos" panose="020B0004020202020204" pitchFamily="34" charset="0"/>
              </a:rPr>
              <a:t>c’t</a:t>
            </a:r>
            <a:r>
              <a:rPr lang="en-US" sz="1600" dirty="0">
                <a:latin typeface="Aptos" panose="020B0004020202020204" pitchFamily="34" charset="0"/>
              </a:rPr>
              <a:t> 3003 “</a:t>
            </a:r>
            <a:r>
              <a:rPr lang="de-CH" sz="1600" dirty="0">
                <a:latin typeface="Aptos" panose="020B0004020202020204" pitchFamily="34" charset="0"/>
              </a:rPr>
              <a:t>Warum ist das so schwierig?! 😥</a:t>
            </a:r>
            <a:r>
              <a:rPr lang="en-US" sz="1600" dirty="0">
                <a:latin typeface="Aptos" panose="020B0004020202020204" pitchFamily="34" charset="0"/>
              </a:rPr>
              <a:t>” </a:t>
            </a:r>
            <a:r>
              <a:rPr lang="en-US" sz="1600" dirty="0">
                <a:latin typeface="Aptos" panose="020B0004020202020204" pitchFamily="34" charset="0"/>
                <a:hlinkClick r:id="rId5"/>
              </a:rPr>
              <a:t>https://www.youtube.com/watch?v=MagmtiTOWiM</a:t>
            </a:r>
            <a:r>
              <a:rPr lang="en-US" sz="1600" dirty="0">
                <a:latin typeface="Aptos" panose="020B0004020202020204" pitchFamily="34" charset="0"/>
              </a:rPr>
              <a:t> </a:t>
            </a:r>
            <a:endParaRPr lang="de-CH" sz="1600" dirty="0">
              <a:latin typeface="Aptos" panose="020B0004020202020204" pitchFamily="34" charset="0"/>
            </a:endParaRPr>
          </a:p>
          <a:p>
            <a:r>
              <a:rPr lang="de-CH" sz="1600" dirty="0">
                <a:latin typeface="Aptos" panose="020B0004020202020204" pitchFamily="34" charset="0"/>
              </a:rPr>
              <a:t>Frosch-Bild: </a:t>
            </a:r>
            <a:r>
              <a:rPr lang="de-CH" sz="1600" dirty="0">
                <a:latin typeface="Aptos" panose="020B0004020202020204" pitchFamily="34" charset="0"/>
                <a:hlinkClick r:id="rId6"/>
              </a:rPr>
              <a:t>https://www.stern.de/digital/online/quiz-zu-midjourney--welche-haelfte-dieser-bildpaare-stammt-aus-der-ki--33336082.html</a:t>
            </a:r>
            <a:r>
              <a:rPr lang="de-CH" sz="1600" dirty="0">
                <a:latin typeface="Aptos" panose="020B0004020202020204" pitchFamily="34" charset="0"/>
              </a:rPr>
              <a:t> </a:t>
            </a:r>
          </a:p>
          <a:p>
            <a:r>
              <a:rPr lang="de-CH" sz="1600" dirty="0">
                <a:latin typeface="Aptos" panose="020B0004020202020204" pitchFamily="34" charset="0"/>
              </a:rPr>
              <a:t>KI-Bildgeneratoren im Vergleich: </a:t>
            </a:r>
            <a:r>
              <a:rPr lang="de-CH" sz="1600" dirty="0">
                <a:latin typeface="Aptos" panose="020B0004020202020204" pitchFamily="34" charset="0"/>
                <a:hlinkClick r:id="rId7"/>
              </a:rPr>
              <a:t>https://www.heise.de/download/specials/Bilder-erstellen-mit-KI-Bild-Generatoren-im-Vergleich-10347781#/vergleich</a:t>
            </a:r>
            <a:r>
              <a:rPr lang="de-CH" sz="1600" dirty="0">
                <a:latin typeface="Aptos" panose="020B0004020202020204" pitchFamily="34" charset="0"/>
              </a:rPr>
              <a:t> </a:t>
            </a:r>
          </a:p>
          <a:p>
            <a:r>
              <a:rPr lang="en-US" b="1" dirty="0"/>
              <a:t>Thema News, News, News</a:t>
            </a:r>
          </a:p>
          <a:p>
            <a:pPr>
              <a:lnSpc>
                <a:spcPct val="115000"/>
              </a:lnSpc>
              <a:spcAft>
                <a:spcPts val="300"/>
              </a:spcAft>
              <a:buNone/>
            </a:pPr>
            <a:r>
              <a:rPr lang="de-CH" sz="1600" kern="100" dirty="0">
                <a:effectLst/>
                <a:latin typeface="Aptos" panose="020B0004020202020204" pitchFamily="34" charset="0"/>
                <a:ea typeface="Aptos" panose="020B0004020202020204" pitchFamily="34" charset="0"/>
                <a:cs typeface="Times New Roman" panose="02020603050405020304" pitchFamily="18" charset="0"/>
              </a:rPr>
              <a:t>Wikipedia </a:t>
            </a:r>
            <a:r>
              <a:rPr lang="de-CH" sz="1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8"/>
              </a:rPr>
              <a:t>https://de.wikipedia.org/wiki/Troll_(Netzkultur)</a:t>
            </a:r>
            <a:endParaRPr lang="de-CH"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300"/>
              </a:spcAft>
              <a:buNone/>
            </a:pPr>
            <a:r>
              <a:rPr lang="de-CH" sz="1600" kern="100" dirty="0">
                <a:effectLst/>
                <a:latin typeface="Aptos" panose="020B0004020202020204" pitchFamily="34" charset="0"/>
                <a:ea typeface="Aptos" panose="020B0004020202020204" pitchFamily="34" charset="0"/>
                <a:cs typeface="Times New Roman" panose="02020603050405020304" pitchFamily="18" charset="0"/>
              </a:rPr>
              <a:t>NZZ ««Friss, du Schmarotzer»: Die Schweiz rückt zunehmend in den Fokus russischer Propaganda. Eine Datenanalyse» </a:t>
            </a:r>
            <a:r>
              <a:rPr lang="de-CH" sz="1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9"/>
              </a:rPr>
              <a:t>https://www.nzz.ch/technologie/mehr-russische-desinformation-in-der-schweiz-russia-today-in-der-datenanalyse-ld.1853750</a:t>
            </a:r>
            <a:r>
              <a:rPr lang="de-CH" sz="16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de-CH" dirty="0"/>
          </a:p>
        </p:txBody>
      </p:sp>
      <p:sp>
        <p:nvSpPr>
          <p:cNvPr id="4" name="Title 3">
            <a:extLst>
              <a:ext uri="{FF2B5EF4-FFF2-40B4-BE49-F238E27FC236}">
                <a16:creationId xmlns:a16="http://schemas.microsoft.com/office/drawing/2014/main" id="{63A07C75-C2E7-5DB7-A9E5-1F719A89FCC7}"/>
              </a:ext>
            </a:extLst>
          </p:cNvPr>
          <p:cNvSpPr>
            <a:spLocks noGrp="1"/>
          </p:cNvSpPr>
          <p:nvPr>
            <p:ph type="title"/>
          </p:nvPr>
        </p:nvSpPr>
        <p:spPr/>
        <p:txBody>
          <a:bodyPr/>
          <a:lstStyle/>
          <a:p>
            <a:r>
              <a:rPr lang="en-US" dirty="0" err="1"/>
              <a:t>Quellen</a:t>
            </a:r>
            <a:endParaRPr lang="de-CH" dirty="0"/>
          </a:p>
        </p:txBody>
      </p:sp>
      <p:sp>
        <p:nvSpPr>
          <p:cNvPr id="5" name="Slide Number Placeholder 4">
            <a:extLst>
              <a:ext uri="{FF2B5EF4-FFF2-40B4-BE49-F238E27FC236}">
                <a16:creationId xmlns:a16="http://schemas.microsoft.com/office/drawing/2014/main" id="{FFA7746D-3E8A-9541-71FC-C707331C6248}"/>
              </a:ext>
            </a:extLst>
          </p:cNvPr>
          <p:cNvSpPr>
            <a:spLocks noGrp="1"/>
          </p:cNvSpPr>
          <p:nvPr>
            <p:ph type="sldNum" sz="quarter" idx="12"/>
          </p:nvPr>
        </p:nvSpPr>
        <p:spPr/>
        <p:txBody>
          <a:bodyPr/>
          <a:lstStyle/>
          <a:p>
            <a:fld id="{5A33CB2A-1702-4C1D-9CC4-8D472D39F19E}" type="slidenum">
              <a:rPr lang="en-US" smtClean="0"/>
              <a:t>52</a:t>
            </a:fld>
            <a:endParaRPr lang="en-US"/>
          </a:p>
        </p:txBody>
      </p:sp>
    </p:spTree>
    <p:extLst>
      <p:ext uri="{BB962C8B-B14F-4D97-AF65-F5344CB8AC3E}">
        <p14:creationId xmlns:p14="http://schemas.microsoft.com/office/powerpoint/2010/main" val="29257236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6E9BF-D837-2AB0-BF9A-F6668CCCCA7E}"/>
              </a:ext>
            </a:extLst>
          </p:cNvPr>
          <p:cNvSpPr>
            <a:spLocks noGrp="1"/>
          </p:cNvSpPr>
          <p:nvPr>
            <p:ph idx="1"/>
          </p:nvPr>
        </p:nvSpPr>
        <p:spPr>
          <a:xfrm>
            <a:off x="6268996" y="1085353"/>
            <a:ext cx="5415445" cy="5228636"/>
          </a:xfrm>
        </p:spPr>
        <p:txBody>
          <a:bodyPr vert="horz" lIns="91440" tIns="45720" rIns="91440" bIns="45720" rtlCol="0">
            <a:noAutofit/>
          </a:bodyPr>
          <a:lstStyle/>
          <a:p>
            <a:pPr>
              <a:lnSpc>
                <a:spcPct val="115000"/>
              </a:lnSpc>
              <a:spcAft>
                <a:spcPts val="300"/>
              </a:spcAft>
            </a:pPr>
            <a:r>
              <a:rPr lang="en-US" sz="1600" b="1" i="1" kern="100" dirty="0">
                <a:latin typeface="Aptos" panose="020B0004020202020204" pitchFamily="34" charset="0"/>
                <a:ea typeface="Aptos" panose="020B0004020202020204" pitchFamily="34" charset="0"/>
                <a:cs typeface="Times New Roman" panose="02020603050405020304" pitchFamily="18" charset="0"/>
              </a:rPr>
              <a:t>Harley Davidson </a:t>
            </a:r>
          </a:p>
          <a:p>
            <a:pPr marL="360363">
              <a:lnSpc>
                <a:spcPct val="115000"/>
              </a:lnSpc>
              <a:spcBef>
                <a:spcPts val="0"/>
              </a:spcBef>
              <a:spcAft>
                <a:spcPts val="300"/>
              </a:spcAft>
            </a:pPr>
            <a:r>
              <a:rPr lang="en-US" sz="1600" kern="100" dirty="0" err="1">
                <a:latin typeface="Aptos" panose="020B0004020202020204" pitchFamily="34" charset="0"/>
                <a:ea typeface="Aptos" panose="020B0004020202020204" pitchFamily="34" charset="0"/>
                <a:cs typeface="Times New Roman" panose="02020603050405020304" pitchFamily="18" charset="0"/>
              </a:rPr>
              <a:t>Verkäufe</a:t>
            </a:r>
            <a:r>
              <a:rPr lang="de-CH" sz="1600" kern="100" dirty="0">
                <a:latin typeface="Aptos" panose="020B0004020202020204" pitchFamily="34" charset="0"/>
                <a:ea typeface="Aptos" panose="020B0004020202020204" pitchFamily="34" charset="0"/>
                <a:cs typeface="Times New Roman" panose="02020603050405020304" pitchFamily="18" charset="0"/>
              </a:rPr>
              <a:t>: </a:t>
            </a:r>
            <a:r>
              <a:rPr lang="de-CH" sz="16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2"/>
              </a:rPr>
              <a:t>https://www.biker-mag.com/harley-davidson-im-steten-sinkflug/#</a:t>
            </a:r>
            <a:endParaRPr lang="de-CH" sz="1600" kern="100" dirty="0">
              <a:latin typeface="Aptos" panose="020B0004020202020204" pitchFamily="34" charset="0"/>
              <a:ea typeface="Aptos" panose="020B0004020202020204" pitchFamily="34" charset="0"/>
              <a:cs typeface="Times New Roman" panose="02020603050405020304" pitchFamily="18" charset="0"/>
            </a:endParaRPr>
          </a:p>
          <a:p>
            <a:pPr marL="360363">
              <a:lnSpc>
                <a:spcPct val="115000"/>
              </a:lnSpc>
              <a:spcBef>
                <a:spcPts val="0"/>
              </a:spcBef>
              <a:spcAft>
                <a:spcPts val="300"/>
              </a:spcAft>
            </a:pPr>
            <a:r>
              <a:rPr lang="en-US" sz="1600" kern="100" dirty="0">
                <a:latin typeface="Aptos" panose="020B0004020202020204" pitchFamily="34" charset="0"/>
                <a:ea typeface="Aptos" panose="020B0004020202020204" pitchFamily="34" charset="0"/>
                <a:cs typeface="Times New Roman" panose="02020603050405020304" pitchFamily="18" charset="0"/>
              </a:rPr>
              <a:t>Midlife Crisis: </a:t>
            </a:r>
            <a:r>
              <a:rPr lang="en-US" sz="16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https://qz.com/226041/harley-davidson-could-be-entering-its-own-midlife-crisis</a:t>
            </a:r>
            <a:r>
              <a:rPr lang="en-US" sz="1600" kern="100" dirty="0">
                <a:latin typeface="Aptos" panose="020B0004020202020204" pitchFamily="34" charset="0"/>
                <a:ea typeface="Aptos" panose="020B0004020202020204" pitchFamily="34" charset="0"/>
                <a:cs typeface="Times New Roman" panose="02020603050405020304" pitchFamily="18" charset="0"/>
              </a:rPr>
              <a:t> </a:t>
            </a:r>
            <a:endParaRPr lang="de-CH" sz="1600" kern="100" dirty="0">
              <a:latin typeface="Aptos" panose="020B0004020202020204" pitchFamily="34" charset="0"/>
              <a:ea typeface="Aptos" panose="020B0004020202020204" pitchFamily="34" charset="0"/>
              <a:cs typeface="Times New Roman" panose="02020603050405020304" pitchFamily="18" charset="0"/>
            </a:endParaRPr>
          </a:p>
          <a:p>
            <a:pPr marL="360363">
              <a:lnSpc>
                <a:spcPct val="115000"/>
              </a:lnSpc>
              <a:spcAft>
                <a:spcPts val="300"/>
              </a:spcAft>
              <a:buNone/>
            </a:pPr>
            <a:r>
              <a:rPr lang="de-CH" sz="1600" kern="100" dirty="0">
                <a:effectLst/>
                <a:latin typeface="Aptos" panose="020B0004020202020204" pitchFamily="34" charset="0"/>
                <a:ea typeface="Aptos" panose="020B0004020202020204" pitchFamily="34" charset="0"/>
                <a:cs typeface="Times New Roman" panose="02020603050405020304" pitchFamily="18" charset="0"/>
              </a:rPr>
              <a:t>Bevölkerungs-Pyramide </a:t>
            </a:r>
            <a:r>
              <a:rPr lang="de-CH" sz="1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https://de.wikipedia.org/wiki/Datei:Bev%C3%B6lkerungspyramide_EU_2016.png</a:t>
            </a:r>
            <a:r>
              <a:rPr lang="de-CH" sz="16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300"/>
              </a:spcAft>
              <a:buNone/>
            </a:pPr>
            <a:r>
              <a:rPr lang="de-CH" sz="1600" b="1" i="1" kern="100" dirty="0">
                <a:effectLst/>
                <a:latin typeface="Aptos" panose="020B0004020202020204" pitchFamily="34" charset="0"/>
                <a:ea typeface="Aptos" panose="020B0004020202020204" pitchFamily="34" charset="0"/>
                <a:cs typeface="Times New Roman" panose="02020603050405020304" pitchFamily="18" charset="0"/>
              </a:rPr>
              <a:t>Teppich von Bayeux </a:t>
            </a:r>
          </a:p>
          <a:p>
            <a:pPr marL="360363">
              <a:lnSpc>
                <a:spcPct val="115000"/>
              </a:lnSpc>
              <a:spcBef>
                <a:spcPts val="0"/>
              </a:spcBef>
              <a:spcAft>
                <a:spcPts val="300"/>
              </a:spcAft>
              <a:buNone/>
            </a:pPr>
            <a:r>
              <a:rPr lang="de-CH" sz="1600" kern="100" dirty="0">
                <a:effectLst/>
                <a:latin typeface="Aptos" panose="020B0004020202020204" pitchFamily="34" charset="0"/>
                <a:ea typeface="Aptos" panose="020B0004020202020204" pitchFamily="34" charset="0"/>
                <a:cs typeface="Times New Roman" panose="02020603050405020304" pitchFamily="18" charset="0"/>
              </a:rPr>
              <a:t>Gesamtansicht: </a:t>
            </a:r>
            <a:r>
              <a:rPr lang="de-CH" sz="1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https://www.hs-augsburg.de/~harsch/ </a:t>
            </a:r>
            <a:r>
              <a:rPr lang="de-CH" sz="1600" u="sng" kern="100"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Chronologia</a:t>
            </a:r>
            <a:r>
              <a:rPr lang="de-CH" sz="1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/Lspost11/Bayeux/bay_tama.html</a:t>
            </a:r>
            <a:endParaRPr lang="de-CH" sz="1600" kern="100" dirty="0">
              <a:effectLst/>
              <a:latin typeface="Aptos" panose="020B0004020202020204" pitchFamily="34" charset="0"/>
              <a:ea typeface="Aptos" panose="020B0004020202020204" pitchFamily="34" charset="0"/>
              <a:cs typeface="Times New Roman" panose="02020603050405020304" pitchFamily="18" charset="0"/>
            </a:endParaRPr>
          </a:p>
          <a:p>
            <a:pPr marL="360363">
              <a:lnSpc>
                <a:spcPct val="115000"/>
              </a:lnSpc>
              <a:spcBef>
                <a:spcPts val="0"/>
              </a:spcBef>
              <a:spcAft>
                <a:spcPts val="3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The Guardian « Historians dispute Bayeux tapestry penis tally after lengthy debate» </a:t>
            </a:r>
            <a:r>
              <a:rPr lang="en-US" sz="1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https://www.theguardian.com/world/2025/apr/25/bayeux-tapestry-historian-genitalia-dispute</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endParaRPr lang="de-CH"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B9AF8EB7-FD62-6B27-EEDE-15E09085759A}"/>
              </a:ext>
            </a:extLst>
          </p:cNvPr>
          <p:cNvSpPr>
            <a:spLocks noGrp="1"/>
          </p:cNvSpPr>
          <p:nvPr>
            <p:ph type="body" sz="half" idx="2"/>
          </p:nvPr>
        </p:nvSpPr>
        <p:spPr>
          <a:xfrm>
            <a:off x="520810" y="1085353"/>
            <a:ext cx="5673513" cy="5228636"/>
          </a:xfrm>
        </p:spPr>
        <p:txBody>
          <a:bodyPr>
            <a:noAutofit/>
          </a:bodyPr>
          <a:lstStyle/>
          <a:p>
            <a:pPr marL="0" indent="0">
              <a:buNone/>
            </a:pPr>
            <a:r>
              <a:rPr lang="en-US" b="1" dirty="0"/>
              <a:t>Thema IDEM</a:t>
            </a:r>
          </a:p>
          <a:p>
            <a:pPr>
              <a:lnSpc>
                <a:spcPct val="115000"/>
              </a:lnSpc>
              <a:spcAft>
                <a:spcPts val="300"/>
              </a:spcAft>
              <a:buNone/>
            </a:pPr>
            <a:r>
              <a:rPr lang="de-CH" sz="1600" kern="100" dirty="0">
                <a:effectLst/>
                <a:latin typeface="Aptos" panose="020B0004020202020204" pitchFamily="34" charset="0"/>
                <a:ea typeface="Aptos" panose="020B0004020202020204" pitchFamily="34" charset="0"/>
                <a:cs typeface="Times New Roman" panose="02020603050405020304" pitchFamily="18" charset="0"/>
              </a:rPr>
              <a:t>Folien von Silke Schloms </a:t>
            </a:r>
            <a:r>
              <a:rPr lang="de-CH" sz="1600" kern="100" dirty="0">
                <a:effectLst/>
                <a:latin typeface="Aptos" panose="020B0004020202020204" pitchFamily="34" charset="0"/>
                <a:ea typeface="Aptos" panose="020B0004020202020204" pitchFamily="34" charset="0"/>
                <a:cs typeface="Times New Roman" panose="02020603050405020304" pitchFamily="18" charset="0"/>
                <a:hlinkClick r:id="rId7"/>
              </a:rPr>
              <a:t>schloms.silke@gmail.com</a:t>
            </a:r>
            <a:r>
              <a:rPr lang="de-CH" sz="1600" kern="100" dirty="0">
                <a:effectLst/>
                <a:latin typeface="Aptos" panose="020B0004020202020204" pitchFamily="34" charset="0"/>
                <a:ea typeface="Aptos" panose="020B0004020202020204" pitchFamily="34" charset="0"/>
                <a:cs typeface="Times New Roman" panose="02020603050405020304" pitchFamily="18" charset="0"/>
              </a:rPr>
              <a:t> </a:t>
            </a:r>
          </a:p>
          <a:p>
            <a:pPr>
              <a:spcBef>
                <a:spcPts val="1800"/>
              </a:spcBef>
            </a:pPr>
            <a:r>
              <a:rPr lang="en-US" b="1" dirty="0"/>
              <a:t>Thema Blue Zones</a:t>
            </a:r>
          </a:p>
          <a:p>
            <a:pPr>
              <a:lnSpc>
                <a:spcPct val="115000"/>
              </a:lnSpc>
              <a:spcAft>
                <a:spcPts val="300"/>
              </a:spcAft>
            </a:pPr>
            <a:r>
              <a:rPr lang="en-US" sz="1600" kern="100" dirty="0">
                <a:latin typeface="Aptos" panose="020B0004020202020204" pitchFamily="34" charset="0"/>
                <a:ea typeface="Aptos" panose="020B0004020202020204" pitchFamily="34" charset="0"/>
                <a:cs typeface="Times New Roman" panose="02020603050405020304" pitchFamily="18" charset="0"/>
              </a:rPr>
              <a:t>Wikipedia </a:t>
            </a:r>
            <a:r>
              <a:rPr lang="en-US" sz="16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8"/>
              </a:rPr>
              <a:t>https://de.wikipedia.org/wiki/Blaue_Zone_(Demographie)</a:t>
            </a:r>
            <a:r>
              <a:rPr lang="en-US" sz="1600" kern="100" dirty="0">
                <a:latin typeface="Aptos" panose="020B0004020202020204" pitchFamily="34" charset="0"/>
                <a:ea typeface="Aptos" panose="020B0004020202020204" pitchFamily="34" charset="0"/>
                <a:cs typeface="Times New Roman" panose="02020603050405020304" pitchFamily="18" charset="0"/>
              </a:rPr>
              <a:t> </a:t>
            </a:r>
            <a:endParaRPr lang="de-CH" sz="1600" kern="100" dirty="0">
              <a:latin typeface="Aptos" panose="020B0004020202020204" pitchFamily="34" charset="0"/>
              <a:ea typeface="Aptos" panose="020B0004020202020204" pitchFamily="34" charset="0"/>
              <a:cs typeface="Times New Roman" panose="02020603050405020304" pitchFamily="18" charset="0"/>
            </a:endParaRPr>
          </a:p>
          <a:p>
            <a:pPr>
              <a:spcBef>
                <a:spcPts val="1800"/>
              </a:spcBef>
            </a:pPr>
            <a:r>
              <a:rPr lang="en-US" b="1" dirty="0"/>
              <a:t>Thema Ende der </a:t>
            </a:r>
            <a:r>
              <a:rPr lang="en-US" b="1" dirty="0" err="1"/>
              <a:t>Geschichte</a:t>
            </a:r>
            <a:endParaRPr lang="en-US" b="1" dirty="0"/>
          </a:p>
          <a:p>
            <a:pPr>
              <a:lnSpc>
                <a:spcPct val="115000"/>
              </a:lnSpc>
              <a:spcAft>
                <a:spcPts val="300"/>
              </a:spcAft>
            </a:pPr>
            <a:r>
              <a:rPr lang="de-CH" sz="1600" kern="100" dirty="0">
                <a:effectLst/>
                <a:latin typeface="Aptos" panose="020B0004020202020204" pitchFamily="34" charset="0"/>
                <a:ea typeface="Aptos" panose="020B0004020202020204" pitchFamily="34" charset="0"/>
                <a:cs typeface="Times New Roman" panose="02020603050405020304" pitchFamily="18" charset="0"/>
              </a:rPr>
              <a:t>Dobelli, Die Kunst des guten Lebens – ISBN 978-3-492-05873-5</a:t>
            </a:r>
          </a:p>
          <a:p>
            <a:pPr marL="0" indent="0">
              <a:spcBef>
                <a:spcPts val="1800"/>
              </a:spcBef>
              <a:buNone/>
            </a:pPr>
            <a:r>
              <a:rPr lang="de-CH" b="1" dirty="0"/>
              <a:t>Thema Kurioses</a:t>
            </a:r>
          </a:p>
          <a:p>
            <a:pPr>
              <a:lnSpc>
                <a:spcPct val="115000"/>
              </a:lnSpc>
              <a:spcAft>
                <a:spcPts val="300"/>
              </a:spcAft>
              <a:buNone/>
            </a:pPr>
            <a:r>
              <a:rPr lang="de-CH" sz="1600" kern="100" noProof="0" dirty="0">
                <a:effectLst/>
                <a:latin typeface="Aptos" panose="020B0004020202020204" pitchFamily="34" charset="0"/>
                <a:ea typeface="Aptos" panose="020B0004020202020204" pitchFamily="34" charset="0"/>
                <a:cs typeface="Times New Roman" panose="02020603050405020304" pitchFamily="18" charset="0"/>
              </a:rPr>
              <a:t>Fakt ab! Eine Woche Wissenschaft – Podcast </a:t>
            </a:r>
            <a:r>
              <a:rPr lang="de-CH" sz="1600" kern="100" noProof="0" dirty="0">
                <a:effectLst/>
                <a:latin typeface="Aptos" panose="020B0004020202020204" pitchFamily="34" charset="0"/>
                <a:ea typeface="Aptos" panose="020B0004020202020204" pitchFamily="34" charset="0"/>
                <a:cs typeface="Times New Roman" panose="02020603050405020304" pitchFamily="18" charset="0"/>
                <a:hlinkClick r:id="rId9"/>
              </a:rPr>
              <a:t>https://www.swr.de/swrkultur/wissen/podcast-fakt-ab-eine-woche-wissenschaft-100.html</a:t>
            </a:r>
            <a:r>
              <a:rPr lang="de-CH" sz="1600" kern="100" noProof="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300"/>
              </a:spcAft>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63A07C75-C2E7-5DB7-A9E5-1F719A89FCC7}"/>
              </a:ext>
            </a:extLst>
          </p:cNvPr>
          <p:cNvSpPr>
            <a:spLocks noGrp="1"/>
          </p:cNvSpPr>
          <p:nvPr>
            <p:ph type="title"/>
          </p:nvPr>
        </p:nvSpPr>
        <p:spPr/>
        <p:txBody>
          <a:bodyPr/>
          <a:lstStyle/>
          <a:p>
            <a:r>
              <a:rPr lang="en-US" dirty="0" err="1"/>
              <a:t>Quellen</a:t>
            </a:r>
            <a:endParaRPr lang="de-CH" dirty="0"/>
          </a:p>
        </p:txBody>
      </p:sp>
      <p:sp>
        <p:nvSpPr>
          <p:cNvPr id="5" name="Slide Number Placeholder 4">
            <a:extLst>
              <a:ext uri="{FF2B5EF4-FFF2-40B4-BE49-F238E27FC236}">
                <a16:creationId xmlns:a16="http://schemas.microsoft.com/office/drawing/2014/main" id="{FFA7746D-3E8A-9541-71FC-C707331C6248}"/>
              </a:ext>
            </a:extLst>
          </p:cNvPr>
          <p:cNvSpPr>
            <a:spLocks noGrp="1"/>
          </p:cNvSpPr>
          <p:nvPr>
            <p:ph type="sldNum" sz="quarter" idx="12"/>
          </p:nvPr>
        </p:nvSpPr>
        <p:spPr/>
        <p:txBody>
          <a:bodyPr/>
          <a:lstStyle/>
          <a:p>
            <a:fld id="{5A33CB2A-1702-4C1D-9CC4-8D472D39F19E}" type="slidenum">
              <a:rPr lang="en-US" smtClean="0"/>
              <a:t>53</a:t>
            </a:fld>
            <a:endParaRPr lang="en-US"/>
          </a:p>
        </p:txBody>
      </p:sp>
    </p:spTree>
    <p:extLst>
      <p:ext uri="{BB962C8B-B14F-4D97-AF65-F5344CB8AC3E}">
        <p14:creationId xmlns:p14="http://schemas.microsoft.com/office/powerpoint/2010/main" val="2696230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A4CF8-B4B7-0762-C6AC-0FB23D75FB5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131BF0-4322-AA8E-28FB-4816E730EF70}"/>
              </a:ext>
            </a:extLst>
          </p:cNvPr>
          <p:cNvSpPr>
            <a:spLocks noGrp="1"/>
          </p:cNvSpPr>
          <p:nvPr>
            <p:ph idx="1"/>
          </p:nvPr>
        </p:nvSpPr>
        <p:spPr>
          <a:xfrm>
            <a:off x="6268996" y="1085353"/>
            <a:ext cx="5415445" cy="5228636"/>
          </a:xfrm>
        </p:spPr>
        <p:txBody>
          <a:bodyPr vert="horz" lIns="91440" tIns="45720" rIns="91440" bIns="45720" rtlCol="0">
            <a:noAutofit/>
          </a:bodyPr>
          <a:lstStyle/>
          <a:p>
            <a:pPr marL="360363">
              <a:lnSpc>
                <a:spcPct val="115000"/>
              </a:lnSpc>
              <a:spcAft>
                <a:spcPts val="300"/>
              </a:spcAft>
              <a:buNone/>
            </a:pPr>
            <a:endParaRPr lang="de-CH"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1E3AE356-7CDA-11FA-B86F-BB0D1B6A4849}"/>
              </a:ext>
            </a:extLst>
          </p:cNvPr>
          <p:cNvSpPr>
            <a:spLocks noGrp="1"/>
          </p:cNvSpPr>
          <p:nvPr>
            <p:ph type="body" sz="half" idx="2"/>
          </p:nvPr>
        </p:nvSpPr>
        <p:spPr>
          <a:xfrm>
            <a:off x="520810" y="1085353"/>
            <a:ext cx="5673513" cy="5228636"/>
          </a:xfrm>
        </p:spPr>
        <p:txBody>
          <a:bodyPr>
            <a:noAutofit/>
          </a:bodyPr>
          <a:lstStyle/>
          <a:p>
            <a:pPr>
              <a:lnSpc>
                <a:spcPct val="115000"/>
              </a:lnSpc>
              <a:spcAft>
                <a:spcPts val="300"/>
              </a:spcAft>
            </a:pPr>
            <a:r>
              <a:rPr lang="en-US" sz="1600" b="1" i="1" kern="100" dirty="0">
                <a:latin typeface="Aptos" panose="020B0004020202020204" pitchFamily="34" charset="0"/>
                <a:ea typeface="Aptos" panose="020B0004020202020204" pitchFamily="34" charset="0"/>
                <a:cs typeface="Times New Roman" panose="02020603050405020304" pitchFamily="18" charset="0"/>
              </a:rPr>
              <a:t>Mind Control à la Star Wars </a:t>
            </a:r>
            <a:r>
              <a:rPr lang="en-US" sz="16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2"/>
              </a:rPr>
              <a:t>https://www.nature.com/articles/s41565-024-01694-2</a:t>
            </a:r>
            <a:r>
              <a:rPr lang="en-US" sz="1600" kern="100" dirty="0">
                <a:latin typeface="Aptos" panose="020B0004020202020204" pitchFamily="34" charset="0"/>
                <a:ea typeface="Aptos" panose="020B0004020202020204" pitchFamily="34" charset="0"/>
                <a:cs typeface="Times New Roman" panose="02020603050405020304" pitchFamily="18" charset="0"/>
              </a:rPr>
              <a:t> </a:t>
            </a:r>
            <a:endParaRPr lang="de-CH" sz="16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300"/>
              </a:spcAft>
            </a:pPr>
            <a:endParaRPr lang="de-CH" sz="1600" b="1" i="1" kern="100" dirty="0">
              <a:latin typeface="Aptos" panose="020B0004020202020204" pitchFamily="34" charset="0"/>
              <a:cs typeface="Times New Roman" panose="02020603050405020304" pitchFamily="18" charset="0"/>
            </a:endParaRPr>
          </a:p>
          <a:p>
            <a:pPr>
              <a:lnSpc>
                <a:spcPct val="115000"/>
              </a:lnSpc>
              <a:spcAft>
                <a:spcPts val="300"/>
              </a:spcAft>
            </a:pPr>
            <a:r>
              <a:rPr lang="de-CH" sz="1600" b="1" i="1" kern="100" dirty="0">
                <a:latin typeface="Aptos" panose="020B0004020202020204" pitchFamily="34" charset="0"/>
                <a:cs typeface="Times New Roman" panose="02020603050405020304" pitchFamily="18" charset="0"/>
              </a:rPr>
              <a:t>Beton aus Pipi</a:t>
            </a:r>
            <a:endParaRPr lang="de-CH" sz="1600" kern="100" dirty="0">
              <a:latin typeface="Aptos" panose="020B0004020202020204" pitchFamily="34" charset="0"/>
              <a:cs typeface="Times New Roman" panose="02020603050405020304" pitchFamily="18" charset="0"/>
            </a:endParaRPr>
          </a:p>
          <a:p>
            <a:pPr>
              <a:lnSpc>
                <a:spcPct val="115000"/>
              </a:lnSpc>
              <a:spcAft>
                <a:spcPts val="300"/>
              </a:spcAft>
            </a:pPr>
            <a:r>
              <a:rPr lang="de-CH" sz="1600" kern="100" dirty="0">
                <a:latin typeface="Aptos" panose="020B0004020202020204" pitchFamily="34" charset="0"/>
                <a:cs typeface="Times New Roman" panose="02020603050405020304" pitchFamily="18" charset="0"/>
              </a:rPr>
              <a:t>Uni Stuttgart “</a:t>
            </a:r>
            <a:r>
              <a:rPr lang="de-CH" sz="1600" kern="100" dirty="0" err="1">
                <a:latin typeface="Aptos" panose="020B0004020202020204" pitchFamily="34" charset="0"/>
                <a:cs typeface="Times New Roman" panose="02020603050405020304" pitchFamily="18" charset="0"/>
              </a:rPr>
              <a:t>Biobeton</a:t>
            </a:r>
            <a:r>
              <a:rPr lang="de-CH" sz="1600" kern="100" dirty="0">
                <a:latin typeface="Aptos" panose="020B0004020202020204" pitchFamily="34" charset="0"/>
                <a:cs typeface="Times New Roman" panose="02020603050405020304" pitchFamily="18" charset="0"/>
              </a:rPr>
              <a:t> aus Urin” </a:t>
            </a:r>
            <a:r>
              <a:rPr lang="de-CH" sz="1600" kern="100" dirty="0">
                <a:latin typeface="Aptos" panose="020B0004020202020204" pitchFamily="34" charset="0"/>
                <a:cs typeface="Times New Roman" panose="02020603050405020304" pitchFamily="18" charset="0"/>
                <a:hlinkClick r:id="rId3"/>
              </a:rPr>
              <a:t>https://www.uni-stuttgart.de/universitaet/aktuelles/ </a:t>
            </a:r>
            <a:r>
              <a:rPr lang="de-CH" sz="1600" kern="100" dirty="0" err="1">
                <a:latin typeface="Aptos" panose="020B0004020202020204" pitchFamily="34" charset="0"/>
                <a:cs typeface="Times New Roman" panose="02020603050405020304" pitchFamily="18" charset="0"/>
                <a:hlinkClick r:id="rId3"/>
              </a:rPr>
              <a:t>meldungen</a:t>
            </a:r>
            <a:r>
              <a:rPr lang="de-CH" sz="1600" kern="100" dirty="0">
                <a:latin typeface="Aptos" panose="020B0004020202020204" pitchFamily="34" charset="0"/>
                <a:cs typeface="Times New Roman" panose="02020603050405020304" pitchFamily="18" charset="0"/>
                <a:hlinkClick r:id="rId3"/>
              </a:rPr>
              <a:t>/Biobeton-aus-Urin</a:t>
            </a:r>
            <a:r>
              <a:rPr lang="de-CH" sz="1600" kern="100" dirty="0">
                <a:latin typeface="Aptos" panose="020B0004020202020204" pitchFamily="34" charset="0"/>
                <a:cs typeface="Times New Roman" panose="02020603050405020304" pitchFamily="18" charset="0"/>
              </a:rPr>
              <a:t>    </a:t>
            </a:r>
          </a:p>
          <a:p>
            <a:pPr>
              <a:lnSpc>
                <a:spcPct val="115000"/>
              </a:lnSpc>
              <a:spcAft>
                <a:spcPts val="300"/>
              </a:spcAft>
            </a:pPr>
            <a:endParaRPr lang="en-US" sz="1600" b="1" i="1"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300"/>
              </a:spcAft>
            </a:pPr>
            <a:r>
              <a:rPr lang="en-US" sz="1600" b="1" i="1" kern="100" dirty="0" err="1">
                <a:latin typeface="Aptos" panose="020B0004020202020204" pitchFamily="34" charset="0"/>
                <a:ea typeface="Aptos" panose="020B0004020202020204" pitchFamily="34" charset="0"/>
                <a:cs typeface="Times New Roman" panose="02020603050405020304" pitchFamily="18" charset="0"/>
              </a:rPr>
              <a:t>Mathematischer</a:t>
            </a:r>
            <a:r>
              <a:rPr lang="en-US" sz="1600" b="1" i="1" kern="100" dirty="0">
                <a:latin typeface="Aptos" panose="020B0004020202020204" pitchFamily="34" charset="0"/>
                <a:ea typeface="Aptos" panose="020B0004020202020204" pitchFamily="34" charset="0"/>
                <a:cs typeface="Times New Roman" panose="02020603050405020304" pitchFamily="18" charset="0"/>
              </a:rPr>
              <a:t> </a:t>
            </a:r>
            <a:r>
              <a:rPr lang="en-US" sz="1600" b="1" i="1" kern="100" dirty="0" err="1">
                <a:latin typeface="Aptos" panose="020B0004020202020204" pitchFamily="34" charset="0"/>
                <a:ea typeface="Aptos" panose="020B0004020202020204" pitchFamily="34" charset="0"/>
                <a:cs typeface="Times New Roman" panose="02020603050405020304" pitchFamily="18" charset="0"/>
              </a:rPr>
              <a:t>Erotikfilm</a:t>
            </a:r>
            <a:r>
              <a:rPr lang="en-US" sz="1600" b="1" i="1" kern="100" dirty="0">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300"/>
              </a:spcAft>
            </a:pPr>
            <a:r>
              <a:rPr lang="en-US" sz="1600" kern="100" dirty="0">
                <a:latin typeface="Aptos" panose="020B0004020202020204" pitchFamily="34" charset="0"/>
                <a:ea typeface="Aptos" panose="020B0004020202020204" pitchFamily="34" charset="0"/>
                <a:cs typeface="Times New Roman" panose="02020603050405020304" pitchFamily="18" charset="0"/>
              </a:rPr>
              <a:t>Spektrum der Wissenschaft Podcast </a:t>
            </a:r>
            <a:r>
              <a:rPr lang="en-US" sz="16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4"/>
              </a:rPr>
              <a:t>https://www.spektrum.de/podcast/langlands-programm-gibt-es-eine-universelle-sprache-der-mathematik/2265750</a:t>
            </a:r>
            <a:r>
              <a:rPr lang="en-US" sz="16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300"/>
              </a:spcAft>
            </a:pPr>
            <a:r>
              <a:rPr lang="en-US" sz="1600" kern="100" dirty="0">
                <a:latin typeface="Aptos" panose="020B0004020202020204" pitchFamily="34" charset="0"/>
                <a:ea typeface="Aptos" panose="020B0004020202020204" pitchFamily="34" charset="0"/>
                <a:cs typeface="Times New Roman" panose="02020603050405020304" pitchFamily="18" charset="0"/>
              </a:rPr>
              <a:t>Film-</a:t>
            </a:r>
            <a:r>
              <a:rPr lang="en-US" sz="1600" kern="100" dirty="0" err="1">
                <a:latin typeface="Aptos" panose="020B0004020202020204" pitchFamily="34" charset="0"/>
                <a:ea typeface="Aptos" panose="020B0004020202020204" pitchFamily="34" charset="0"/>
                <a:cs typeface="Times New Roman" panose="02020603050405020304" pitchFamily="18" charset="0"/>
              </a:rPr>
              <a:t>Seite</a:t>
            </a:r>
            <a:r>
              <a:rPr lang="en-US" sz="1600" kern="100" dirty="0">
                <a:latin typeface="Aptos" panose="020B0004020202020204" pitchFamily="34" charset="0"/>
                <a:ea typeface="Aptos" panose="020B0004020202020204" pitchFamily="34" charset="0"/>
                <a:cs typeface="Times New Roman" panose="02020603050405020304" pitchFamily="18" charset="0"/>
              </a:rPr>
              <a:t>: </a:t>
            </a:r>
            <a:r>
              <a:rPr lang="de-CH" sz="1600" kern="100" dirty="0">
                <a:latin typeface="Aptos" panose="020B0004020202020204" pitchFamily="34" charset="0"/>
                <a:ea typeface="Aptos" panose="020B0004020202020204" pitchFamily="34" charset="0"/>
                <a:cs typeface="Times New Roman" panose="02020603050405020304" pitchFamily="18" charset="0"/>
                <a:hlinkClick r:id="rId5"/>
              </a:rPr>
              <a:t>https://www.edwardfrenkel.com/film/</a:t>
            </a:r>
            <a:r>
              <a:rPr lang="de-CH" sz="1600" kern="100" dirty="0">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300"/>
              </a:spcAft>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81BEC2CF-BB8B-00C7-6DC7-400446E9A881}"/>
              </a:ext>
            </a:extLst>
          </p:cNvPr>
          <p:cNvSpPr>
            <a:spLocks noGrp="1"/>
          </p:cNvSpPr>
          <p:nvPr>
            <p:ph type="title"/>
          </p:nvPr>
        </p:nvSpPr>
        <p:spPr/>
        <p:txBody>
          <a:bodyPr/>
          <a:lstStyle/>
          <a:p>
            <a:r>
              <a:rPr lang="en-US" dirty="0" err="1"/>
              <a:t>Quellen</a:t>
            </a:r>
            <a:endParaRPr lang="de-CH" dirty="0"/>
          </a:p>
        </p:txBody>
      </p:sp>
      <p:sp>
        <p:nvSpPr>
          <p:cNvPr id="5" name="Slide Number Placeholder 4">
            <a:extLst>
              <a:ext uri="{FF2B5EF4-FFF2-40B4-BE49-F238E27FC236}">
                <a16:creationId xmlns:a16="http://schemas.microsoft.com/office/drawing/2014/main" id="{70BC3F66-A4B9-B4F8-1727-26161D820BAC}"/>
              </a:ext>
            </a:extLst>
          </p:cNvPr>
          <p:cNvSpPr>
            <a:spLocks noGrp="1"/>
          </p:cNvSpPr>
          <p:nvPr>
            <p:ph type="sldNum" sz="quarter" idx="12"/>
          </p:nvPr>
        </p:nvSpPr>
        <p:spPr/>
        <p:txBody>
          <a:bodyPr/>
          <a:lstStyle/>
          <a:p>
            <a:fld id="{5A33CB2A-1702-4C1D-9CC4-8D472D39F19E}" type="slidenum">
              <a:rPr lang="en-US" smtClean="0"/>
              <a:t>54</a:t>
            </a:fld>
            <a:endParaRPr lang="en-US"/>
          </a:p>
        </p:txBody>
      </p:sp>
    </p:spTree>
    <p:extLst>
      <p:ext uri="{BB962C8B-B14F-4D97-AF65-F5344CB8AC3E}">
        <p14:creationId xmlns:p14="http://schemas.microsoft.com/office/powerpoint/2010/main" val="2016284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A281CC-1D90-72C4-B4BC-79F026AC62A3}"/>
              </a:ext>
            </a:extLst>
          </p:cNvPr>
          <p:cNvSpPr>
            <a:spLocks noGrp="1"/>
          </p:cNvSpPr>
          <p:nvPr>
            <p:ph type="title"/>
          </p:nvPr>
        </p:nvSpPr>
        <p:spPr>
          <a:xfrm>
            <a:off x="520810" y="630993"/>
            <a:ext cx="11163632" cy="540687"/>
          </a:xfrm>
        </p:spPr>
        <p:txBody>
          <a:bodyPr/>
          <a:lstStyle/>
          <a:p>
            <a:r>
              <a:rPr lang="en-US" dirty="0" err="1"/>
              <a:t>Vorschau</a:t>
            </a:r>
            <a:r>
              <a:rPr lang="en-US" dirty="0"/>
              <a:t> Juni</a:t>
            </a:r>
            <a:endParaRPr lang="de-CH" dirty="0"/>
          </a:p>
        </p:txBody>
      </p:sp>
      <p:sp>
        <p:nvSpPr>
          <p:cNvPr id="7" name="Content Placeholder 6">
            <a:extLst>
              <a:ext uri="{FF2B5EF4-FFF2-40B4-BE49-F238E27FC236}">
                <a16:creationId xmlns:a16="http://schemas.microsoft.com/office/drawing/2014/main" id="{EA6F0137-6957-2D5F-99A2-ADB70EA19468}"/>
              </a:ext>
            </a:extLst>
          </p:cNvPr>
          <p:cNvSpPr>
            <a:spLocks noGrp="1"/>
          </p:cNvSpPr>
          <p:nvPr>
            <p:ph idx="1"/>
          </p:nvPr>
        </p:nvSpPr>
        <p:spPr/>
        <p:txBody>
          <a:bodyPr/>
          <a:lstStyle/>
          <a:p>
            <a:endParaRPr lang="en-US" b="1" dirty="0"/>
          </a:p>
          <a:p>
            <a:endParaRPr lang="en-US" b="1" dirty="0"/>
          </a:p>
          <a:p>
            <a:pPr>
              <a:tabLst>
                <a:tab pos="1255713" algn="l"/>
              </a:tabLst>
            </a:pPr>
            <a:r>
              <a:rPr lang="en-US" b="1" dirty="0"/>
              <a:t>Termin	</a:t>
            </a:r>
            <a:r>
              <a:rPr lang="en-US" dirty="0"/>
              <a:t>Freitag 20. Juni 2025</a:t>
            </a:r>
          </a:p>
          <a:p>
            <a:pPr>
              <a:spcBef>
                <a:spcPts val="1800"/>
              </a:spcBef>
              <a:tabLst>
                <a:tab pos="1255713" algn="l"/>
              </a:tabLst>
            </a:pPr>
            <a:r>
              <a:rPr lang="en-US" b="1" dirty="0" err="1"/>
              <a:t>Themen</a:t>
            </a:r>
            <a:r>
              <a:rPr lang="en-US" b="1" dirty="0"/>
              <a:t>* </a:t>
            </a:r>
            <a:r>
              <a:rPr lang="de-CH" dirty="0"/>
              <a:t>	Desinformation – Teil 1 der Serie</a:t>
            </a:r>
          </a:p>
          <a:p>
            <a:pPr>
              <a:spcBef>
                <a:spcPts val="1800"/>
              </a:spcBef>
              <a:tabLst>
                <a:tab pos="1255713" algn="l"/>
              </a:tabLst>
            </a:pPr>
            <a:r>
              <a:rPr lang="de-CH" dirty="0"/>
              <a:t>	Weltbevölkerung schrumpft ab ~2080 – Was sind die Konsequenzen?</a:t>
            </a:r>
          </a:p>
          <a:p>
            <a:pPr>
              <a:spcBef>
                <a:spcPts val="1800"/>
              </a:spcBef>
              <a:tabLst>
                <a:tab pos="1255713" algn="l"/>
              </a:tabLst>
            </a:pPr>
            <a:r>
              <a:rPr lang="de-CH" dirty="0"/>
              <a:t>	Gesundheit beginnt in der Küche</a:t>
            </a:r>
          </a:p>
          <a:p>
            <a:pPr>
              <a:spcBef>
                <a:spcPts val="1800"/>
              </a:spcBef>
              <a:tabLst>
                <a:tab pos="1255713" algn="l"/>
              </a:tabLst>
            </a:pPr>
            <a:r>
              <a:rPr lang="de-CH" dirty="0"/>
              <a:t>	AHV – Wer hat’s erfunden? Und wie wird’s berechnet?</a:t>
            </a:r>
          </a:p>
          <a:p>
            <a:pPr>
              <a:spcBef>
                <a:spcPts val="1800"/>
              </a:spcBef>
              <a:tabLst>
                <a:tab pos="1255713" algn="l"/>
              </a:tabLst>
            </a:pPr>
            <a:r>
              <a:rPr lang="de-CH" dirty="0"/>
              <a:t>	Das Leben in 100 cm</a:t>
            </a:r>
          </a:p>
          <a:p>
            <a:pPr>
              <a:spcBef>
                <a:spcPts val="1800"/>
              </a:spcBef>
              <a:tabLst>
                <a:tab pos="1255713" algn="l"/>
              </a:tabLst>
            </a:pPr>
            <a:r>
              <a:rPr lang="de-CH" dirty="0"/>
              <a:t>	Kurioses</a:t>
            </a:r>
          </a:p>
          <a:p>
            <a:pPr>
              <a:spcBef>
                <a:spcPts val="1800"/>
              </a:spcBef>
              <a:tabLst>
                <a:tab pos="1255713" algn="l"/>
              </a:tabLst>
            </a:pPr>
            <a:r>
              <a:rPr lang="de-CH" sz="1200" dirty="0"/>
              <a:t>* Änderungen vorbehalten</a:t>
            </a:r>
          </a:p>
        </p:txBody>
      </p:sp>
      <p:sp>
        <p:nvSpPr>
          <p:cNvPr id="5" name="Slide Number Placeholder 4">
            <a:extLst>
              <a:ext uri="{FF2B5EF4-FFF2-40B4-BE49-F238E27FC236}">
                <a16:creationId xmlns:a16="http://schemas.microsoft.com/office/drawing/2014/main" id="{6BA1FD18-9E5A-844D-9F70-03F25878B483}"/>
              </a:ext>
            </a:extLst>
          </p:cNvPr>
          <p:cNvSpPr>
            <a:spLocks noGrp="1"/>
          </p:cNvSpPr>
          <p:nvPr>
            <p:ph type="sldNum" sz="quarter" idx="12"/>
          </p:nvPr>
        </p:nvSpPr>
        <p:spPr/>
        <p:txBody>
          <a:bodyPr/>
          <a:lstStyle/>
          <a:p>
            <a:fld id="{5A33CB2A-1702-4C1D-9CC4-8D472D39F19E}" type="slidenum">
              <a:rPr lang="en-US" smtClean="0"/>
              <a:t>55</a:t>
            </a:fld>
            <a:endParaRPr lang="en-US"/>
          </a:p>
        </p:txBody>
      </p:sp>
      <p:sp>
        <p:nvSpPr>
          <p:cNvPr id="2" name="Ribbon: Tilted Up 1">
            <a:extLst>
              <a:ext uri="{FF2B5EF4-FFF2-40B4-BE49-F238E27FC236}">
                <a16:creationId xmlns:a16="http://schemas.microsoft.com/office/drawing/2014/main" id="{7CEDA4E5-BAD5-A59B-C20A-5FD9A4FC80B5}"/>
              </a:ext>
            </a:extLst>
          </p:cNvPr>
          <p:cNvSpPr/>
          <p:nvPr/>
        </p:nvSpPr>
        <p:spPr>
          <a:xfrm>
            <a:off x="5526315" y="3566886"/>
            <a:ext cx="2579914" cy="605971"/>
          </a:xfrm>
          <a:prstGeom prst="ribbon2">
            <a:avLst>
              <a:gd name="adj1" fmla="val 16667"/>
              <a:gd name="adj2" fmla="val 6985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ysClr val="windowText" lastClr="000000"/>
                </a:solidFill>
              </a:rPr>
              <a:t>Gastvortrag</a:t>
            </a:r>
            <a:endParaRPr lang="de-CH" dirty="0">
              <a:solidFill>
                <a:sysClr val="windowText" lastClr="000000"/>
              </a:solidFill>
            </a:endParaRPr>
          </a:p>
        </p:txBody>
      </p:sp>
      <p:pic>
        <p:nvPicPr>
          <p:cNvPr id="4" name="Picture 3" descr="A close up of a sign&#10;&#10;AI-generated content may be incorrect.">
            <a:extLst>
              <a:ext uri="{FF2B5EF4-FFF2-40B4-BE49-F238E27FC236}">
                <a16:creationId xmlns:a16="http://schemas.microsoft.com/office/drawing/2014/main" id="{A4B18411-7FD8-C37D-4ABD-C8597D523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315" y="-17039"/>
            <a:ext cx="8570686" cy="1773501"/>
          </a:xfrm>
          <a:prstGeom prst="rect">
            <a:avLst/>
          </a:prstGeom>
        </p:spPr>
      </p:pic>
      <p:sp>
        <p:nvSpPr>
          <p:cNvPr id="8" name="Ribbon: Tilted Up 7">
            <a:extLst>
              <a:ext uri="{FF2B5EF4-FFF2-40B4-BE49-F238E27FC236}">
                <a16:creationId xmlns:a16="http://schemas.microsoft.com/office/drawing/2014/main" id="{460112FD-808C-F1EF-5070-3947586D2BD5}"/>
              </a:ext>
            </a:extLst>
          </p:cNvPr>
          <p:cNvSpPr/>
          <p:nvPr/>
        </p:nvSpPr>
        <p:spPr>
          <a:xfrm>
            <a:off x="5526315" y="2426774"/>
            <a:ext cx="2579914" cy="605971"/>
          </a:xfrm>
          <a:prstGeom prst="ribbon2">
            <a:avLst>
              <a:gd name="adj1" fmla="val 16667"/>
              <a:gd name="adj2" fmla="val 6985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ysClr val="windowText" lastClr="000000"/>
                </a:solidFill>
              </a:rPr>
              <a:t>Wunschthema</a:t>
            </a:r>
            <a:endParaRPr lang="de-CH" dirty="0">
              <a:solidFill>
                <a:sysClr val="windowText" lastClr="000000"/>
              </a:solidFill>
            </a:endParaRPr>
          </a:p>
        </p:txBody>
      </p:sp>
    </p:spTree>
    <p:extLst>
      <p:ext uri="{BB962C8B-B14F-4D97-AF65-F5344CB8AC3E}">
        <p14:creationId xmlns:p14="http://schemas.microsoft.com/office/powerpoint/2010/main" val="2334624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with a mustache and a mustache&#10;&#10;AI-generated content may be incorrect.">
            <a:extLst>
              <a:ext uri="{FF2B5EF4-FFF2-40B4-BE49-F238E27FC236}">
                <a16:creationId xmlns:a16="http://schemas.microsoft.com/office/drawing/2014/main" id="{AE697E4D-D460-F64D-EF6C-6C00AF60CC04}"/>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7794496" y="369737"/>
            <a:ext cx="2433538" cy="3452762"/>
          </a:xfrm>
        </p:spPr>
      </p:pic>
      <p:sp>
        <p:nvSpPr>
          <p:cNvPr id="3" name="Text Placeholder 2">
            <a:extLst>
              <a:ext uri="{FF2B5EF4-FFF2-40B4-BE49-F238E27FC236}">
                <a16:creationId xmlns:a16="http://schemas.microsoft.com/office/drawing/2014/main" id="{59F6FF0C-B77A-E1AB-7A9A-E11DE1E82EEC}"/>
              </a:ext>
            </a:extLst>
          </p:cNvPr>
          <p:cNvSpPr>
            <a:spLocks noGrp="1"/>
          </p:cNvSpPr>
          <p:nvPr>
            <p:ph type="body" sz="half" idx="2"/>
          </p:nvPr>
        </p:nvSpPr>
        <p:spPr>
          <a:xfrm>
            <a:off x="5851935" y="1162370"/>
            <a:ext cx="2610578" cy="1175677"/>
          </a:xfrm>
        </p:spPr>
        <p:txBody>
          <a:bodyPr>
            <a:noAutofit/>
          </a:bodyPr>
          <a:lstStyle/>
          <a:p>
            <a:r>
              <a:rPr lang="en-US" sz="2400" dirty="0" err="1"/>
              <a:t>Einwurf</a:t>
            </a:r>
            <a:r>
              <a:rPr lang="en-US" sz="2400" dirty="0"/>
              <a:t> in die Box </a:t>
            </a:r>
            <a:r>
              <a:rPr lang="en-US" sz="2400" dirty="0" err="1"/>
              <a:t>beim</a:t>
            </a:r>
            <a:r>
              <a:rPr lang="en-US" sz="2400" dirty="0"/>
              <a:t> ‘Butler’</a:t>
            </a:r>
            <a:endParaRPr lang="de-CH" sz="2400" dirty="0"/>
          </a:p>
        </p:txBody>
      </p:sp>
      <p:sp>
        <p:nvSpPr>
          <p:cNvPr id="4" name="Title 3">
            <a:extLst>
              <a:ext uri="{FF2B5EF4-FFF2-40B4-BE49-F238E27FC236}">
                <a16:creationId xmlns:a16="http://schemas.microsoft.com/office/drawing/2014/main" id="{06D1FF6F-8585-7FD7-5B39-75C50EF5F555}"/>
              </a:ext>
            </a:extLst>
          </p:cNvPr>
          <p:cNvSpPr>
            <a:spLocks noGrp="1"/>
          </p:cNvSpPr>
          <p:nvPr>
            <p:ph type="title"/>
          </p:nvPr>
        </p:nvSpPr>
        <p:spPr/>
        <p:txBody>
          <a:bodyPr/>
          <a:lstStyle/>
          <a:p>
            <a:r>
              <a:rPr lang="en-US" dirty="0"/>
              <a:t>Bitte </a:t>
            </a:r>
            <a:r>
              <a:rPr lang="en-US" dirty="0" err="1"/>
              <a:t>gebt</a:t>
            </a:r>
            <a:r>
              <a:rPr lang="en-US" dirty="0"/>
              <a:t> </a:t>
            </a:r>
            <a:r>
              <a:rPr lang="en-US" dirty="0" err="1"/>
              <a:t>uns</a:t>
            </a:r>
            <a:r>
              <a:rPr lang="en-US" dirty="0"/>
              <a:t> Feedback</a:t>
            </a:r>
            <a:endParaRPr lang="de-CH" dirty="0"/>
          </a:p>
        </p:txBody>
      </p:sp>
      <p:sp>
        <p:nvSpPr>
          <p:cNvPr id="5" name="Slide Number Placeholder 4">
            <a:extLst>
              <a:ext uri="{FF2B5EF4-FFF2-40B4-BE49-F238E27FC236}">
                <a16:creationId xmlns:a16="http://schemas.microsoft.com/office/drawing/2014/main" id="{9C7677E3-6C99-504C-22BF-1D6788D0D74B}"/>
              </a:ext>
            </a:extLst>
          </p:cNvPr>
          <p:cNvSpPr>
            <a:spLocks noGrp="1"/>
          </p:cNvSpPr>
          <p:nvPr>
            <p:ph type="sldNum" sz="quarter" idx="12"/>
          </p:nvPr>
        </p:nvSpPr>
        <p:spPr/>
        <p:txBody>
          <a:bodyPr/>
          <a:lstStyle/>
          <a:p>
            <a:fld id="{5A33CB2A-1702-4C1D-9CC4-8D472D39F19E}" type="slidenum">
              <a:rPr lang="en-US" smtClean="0"/>
              <a:t>56</a:t>
            </a:fld>
            <a:endParaRPr lang="en-US"/>
          </a:p>
        </p:txBody>
      </p:sp>
      <p:pic>
        <p:nvPicPr>
          <p:cNvPr id="9" name="Picture 8">
            <a:extLst>
              <a:ext uri="{FF2B5EF4-FFF2-40B4-BE49-F238E27FC236}">
                <a16:creationId xmlns:a16="http://schemas.microsoft.com/office/drawing/2014/main" id="{D759A804-7067-403C-8E3E-E47A8FBCF92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20221112">
            <a:off x="1173192" y="1558318"/>
            <a:ext cx="3234395" cy="4435742"/>
          </a:xfrm>
          <a:prstGeom prst="rect">
            <a:avLst/>
          </a:prstGeom>
          <a:ln>
            <a:noFill/>
          </a:ln>
          <a:effectLst>
            <a:outerShdw blurRad="292100" dist="139700" dir="2700000" algn="tl" rotWithShape="0">
              <a:srgbClr val="333333">
                <a:alpha val="65000"/>
              </a:srgbClr>
            </a:outerShdw>
          </a:effectLst>
        </p:spPr>
      </p:pic>
      <p:pic>
        <p:nvPicPr>
          <p:cNvPr id="11" name="Picture 10" descr="A close-up of a pencil&#10;&#10;AI-generated content may be incorrect.">
            <a:extLst>
              <a:ext uri="{FF2B5EF4-FFF2-40B4-BE49-F238E27FC236}">
                <a16:creationId xmlns:a16="http://schemas.microsoft.com/office/drawing/2014/main" id="{3D15DC78-6548-2989-4167-EE41B3B333D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3629" y="1162370"/>
            <a:ext cx="3175000" cy="3175000"/>
          </a:xfrm>
          <a:prstGeom prst="rect">
            <a:avLst/>
          </a:prstGeom>
        </p:spPr>
      </p:pic>
      <p:sp>
        <p:nvSpPr>
          <p:cNvPr id="12" name="Text Placeholder 2">
            <a:extLst>
              <a:ext uri="{FF2B5EF4-FFF2-40B4-BE49-F238E27FC236}">
                <a16:creationId xmlns:a16="http://schemas.microsoft.com/office/drawing/2014/main" id="{C80359D4-1BE5-DE88-2079-9DA04D219AC5}"/>
              </a:ext>
            </a:extLst>
          </p:cNvPr>
          <p:cNvSpPr txBox="1">
            <a:spLocks/>
          </p:cNvSpPr>
          <p:nvPr/>
        </p:nvSpPr>
        <p:spPr>
          <a:xfrm>
            <a:off x="6855278" y="4102860"/>
            <a:ext cx="4311973" cy="98672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Neue Haas Grotesk Text Pro" panose="020B05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Neue Haas Grotesk Text Pro" panose="020B05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dirty="0"/>
              <a:t>Auch die  </a:t>
            </a:r>
            <a:r>
              <a:rPr lang="en-US" sz="2400" dirty="0" err="1"/>
              <a:t>Namensschilder</a:t>
            </a:r>
            <a:r>
              <a:rPr lang="en-US" sz="2400" dirty="0"/>
              <a:t> bitte in die Box </a:t>
            </a:r>
            <a:r>
              <a:rPr lang="en-US" sz="2400" dirty="0" err="1"/>
              <a:t>zurücklegen</a:t>
            </a:r>
            <a:r>
              <a:rPr lang="en-US" sz="2400" dirty="0"/>
              <a:t>!</a:t>
            </a:r>
            <a:endParaRPr lang="de-CH" sz="2400" dirty="0"/>
          </a:p>
        </p:txBody>
      </p:sp>
      <p:pic>
        <p:nvPicPr>
          <p:cNvPr id="14" name="Picture 13" descr="A close-up of a name tag&#10;&#10;AI-generated content may be incorrect.">
            <a:extLst>
              <a:ext uri="{FF2B5EF4-FFF2-40B4-BE49-F238E27FC236}">
                <a16:creationId xmlns:a16="http://schemas.microsoft.com/office/drawing/2014/main" id="{7ED51E1E-E2A7-A37B-E497-1C298057235B}"/>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7346367" y="5089586"/>
            <a:ext cx="3329796" cy="1619699"/>
          </a:xfrm>
          <a:prstGeom prst="rect">
            <a:avLst/>
          </a:prstGeom>
        </p:spPr>
      </p:pic>
    </p:spTree>
    <p:extLst>
      <p:ext uri="{BB962C8B-B14F-4D97-AF65-F5344CB8AC3E}">
        <p14:creationId xmlns:p14="http://schemas.microsoft.com/office/powerpoint/2010/main" val="1921352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12AB-0EDF-BF2E-4491-0FBA5B5B1F9D}"/>
              </a:ext>
            </a:extLst>
          </p:cNvPr>
          <p:cNvSpPr>
            <a:spLocks noGrp="1"/>
          </p:cNvSpPr>
          <p:nvPr>
            <p:ph type="title"/>
          </p:nvPr>
        </p:nvSpPr>
        <p:spPr/>
        <p:txBody>
          <a:bodyPr/>
          <a:lstStyle/>
          <a:p>
            <a:r>
              <a:rPr lang="en-US" dirty="0" err="1"/>
              <a:t>Beispiele</a:t>
            </a:r>
            <a:r>
              <a:rPr lang="en-US" dirty="0"/>
              <a:t> für Dark Patterns – Teil 1</a:t>
            </a:r>
            <a:endParaRPr lang="de-CH" dirty="0"/>
          </a:p>
        </p:txBody>
      </p:sp>
      <p:sp>
        <p:nvSpPr>
          <p:cNvPr id="3" name="Content Placeholder 2">
            <a:extLst>
              <a:ext uri="{FF2B5EF4-FFF2-40B4-BE49-F238E27FC236}">
                <a16:creationId xmlns:a16="http://schemas.microsoft.com/office/drawing/2014/main" id="{906D3DB8-1B64-B0BB-D907-D635D6CDE934}"/>
              </a:ext>
            </a:extLst>
          </p:cNvPr>
          <p:cNvSpPr>
            <a:spLocks noGrp="1"/>
          </p:cNvSpPr>
          <p:nvPr>
            <p:ph idx="1"/>
          </p:nvPr>
        </p:nvSpPr>
        <p:spPr/>
        <p:txBody>
          <a:bodyPr/>
          <a:lstStyle/>
          <a:p>
            <a:r>
              <a:rPr lang="en-US" b="1" dirty="0"/>
              <a:t>Click Bait</a:t>
            </a:r>
            <a:br>
              <a:rPr lang="en-US" dirty="0"/>
            </a:br>
            <a:r>
              <a:rPr lang="en-US" dirty="0"/>
              <a:t>S</a:t>
            </a:r>
            <a:r>
              <a:rPr lang="de-CH" dirty="0" err="1"/>
              <a:t>ensationelle</a:t>
            </a:r>
            <a:r>
              <a:rPr lang="de-CH" dirty="0"/>
              <a:t> Überschriften, irreführende Bilder oder Teaser verleiten Nutzer zu einem Klick</a:t>
            </a:r>
          </a:p>
          <a:p>
            <a:endParaRPr lang="de-CH" dirty="0"/>
          </a:p>
          <a:p>
            <a:endParaRPr lang="de-CH" dirty="0"/>
          </a:p>
          <a:p>
            <a:endParaRPr lang="de-CH" dirty="0"/>
          </a:p>
          <a:p>
            <a:endParaRPr lang="de-CH" dirty="0"/>
          </a:p>
          <a:p>
            <a:endParaRPr lang="de-CH" dirty="0"/>
          </a:p>
          <a:p>
            <a:endParaRPr lang="de-CH" dirty="0"/>
          </a:p>
          <a:p>
            <a:endParaRPr lang="de-CH" b="1" dirty="0"/>
          </a:p>
          <a:p>
            <a:r>
              <a:rPr lang="de-CH" b="1" dirty="0"/>
              <a:t>Scrolling</a:t>
            </a:r>
            <a:br>
              <a:rPr lang="de-CH" dirty="0"/>
            </a:br>
            <a:r>
              <a:rPr lang="de-CH" dirty="0"/>
              <a:t>Es gibt immer noch mehr, mehr </a:t>
            </a:r>
            <a:r>
              <a:rPr lang="de-CH" dirty="0" err="1"/>
              <a:t>mehr</a:t>
            </a:r>
            <a:r>
              <a:rPr lang="de-CH" dirty="0"/>
              <a:t>, ….</a:t>
            </a:r>
          </a:p>
        </p:txBody>
      </p:sp>
      <p:sp>
        <p:nvSpPr>
          <p:cNvPr id="4" name="Slide Number Placeholder 3">
            <a:extLst>
              <a:ext uri="{FF2B5EF4-FFF2-40B4-BE49-F238E27FC236}">
                <a16:creationId xmlns:a16="http://schemas.microsoft.com/office/drawing/2014/main" id="{0D67BE80-3D53-D2F8-E994-907DDFE3921C}"/>
              </a:ext>
            </a:extLst>
          </p:cNvPr>
          <p:cNvSpPr>
            <a:spLocks noGrp="1"/>
          </p:cNvSpPr>
          <p:nvPr>
            <p:ph type="sldNum" sz="quarter" idx="12"/>
          </p:nvPr>
        </p:nvSpPr>
        <p:spPr/>
        <p:txBody>
          <a:bodyPr/>
          <a:lstStyle/>
          <a:p>
            <a:fld id="{5A33CB2A-1702-4C1D-9CC4-8D472D39F19E}" type="slidenum">
              <a:rPr lang="en-US" smtClean="0"/>
              <a:t>6</a:t>
            </a:fld>
            <a:endParaRPr lang="en-US"/>
          </a:p>
        </p:txBody>
      </p:sp>
      <p:pic>
        <p:nvPicPr>
          <p:cNvPr id="5" name="Picture 4" descr="undefined">
            <a:extLst>
              <a:ext uri="{FF2B5EF4-FFF2-40B4-BE49-F238E27FC236}">
                <a16:creationId xmlns:a16="http://schemas.microsoft.com/office/drawing/2014/main" id="{191D4DE8-955C-723F-08F9-65AB64B2E4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8048" y="1779633"/>
            <a:ext cx="7144295" cy="2773788"/>
          </a:xfrm>
          <a:prstGeom prst="rect">
            <a:avLst/>
          </a:prstGeom>
          <a:noFill/>
          <a:ln>
            <a:noFill/>
          </a:ln>
        </p:spPr>
      </p:pic>
    </p:spTree>
    <p:extLst>
      <p:ext uri="{BB962C8B-B14F-4D97-AF65-F5344CB8AC3E}">
        <p14:creationId xmlns:p14="http://schemas.microsoft.com/office/powerpoint/2010/main" val="3336331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AE2A8-EA91-72B3-364C-652E3F6C9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AFEC39-C6BA-FD69-0746-C3BD2789BC90}"/>
              </a:ext>
            </a:extLst>
          </p:cNvPr>
          <p:cNvSpPr>
            <a:spLocks noGrp="1"/>
          </p:cNvSpPr>
          <p:nvPr>
            <p:ph type="title"/>
          </p:nvPr>
        </p:nvSpPr>
        <p:spPr/>
        <p:txBody>
          <a:bodyPr/>
          <a:lstStyle/>
          <a:p>
            <a:r>
              <a:rPr lang="en-US" dirty="0" err="1"/>
              <a:t>Beispiele</a:t>
            </a:r>
            <a:r>
              <a:rPr lang="en-US" dirty="0"/>
              <a:t> für Dark Patterns – Teil 2</a:t>
            </a:r>
            <a:endParaRPr lang="de-CH" dirty="0"/>
          </a:p>
        </p:txBody>
      </p:sp>
      <p:sp>
        <p:nvSpPr>
          <p:cNvPr id="3" name="Content Placeholder 2">
            <a:extLst>
              <a:ext uri="{FF2B5EF4-FFF2-40B4-BE49-F238E27FC236}">
                <a16:creationId xmlns:a16="http://schemas.microsoft.com/office/drawing/2014/main" id="{01D398E8-DB89-82D9-7741-83AD2A1A2F32}"/>
              </a:ext>
            </a:extLst>
          </p:cNvPr>
          <p:cNvSpPr>
            <a:spLocks noGrp="1"/>
          </p:cNvSpPr>
          <p:nvPr>
            <p:ph idx="1"/>
          </p:nvPr>
        </p:nvSpPr>
        <p:spPr>
          <a:xfrm>
            <a:off x="516099" y="1093305"/>
            <a:ext cx="5739558" cy="5220684"/>
          </a:xfrm>
        </p:spPr>
        <p:txBody>
          <a:bodyPr/>
          <a:lstStyle/>
          <a:p>
            <a:pPr lvl="0"/>
            <a:r>
              <a:rPr lang="de-CH" b="1" dirty="0"/>
              <a:t>Versteckte Werbung</a:t>
            </a:r>
            <a:br>
              <a:rPr lang="de-CH" dirty="0"/>
            </a:br>
            <a:r>
              <a:rPr lang="de-CH" dirty="0" err="1"/>
              <a:t>Werbung</a:t>
            </a:r>
            <a:r>
              <a:rPr lang="de-CH" dirty="0"/>
              <a:t> wird als redaktioneller Inhalt getarnt. Dadurch wird der Eindruck erweckt die Redaktion deckt mehr Themen ab als in Wirklichkeit.</a:t>
            </a:r>
          </a:p>
          <a:p>
            <a:pPr lvl="0"/>
            <a:endParaRPr lang="de-CH" dirty="0"/>
          </a:p>
          <a:p>
            <a:pPr lvl="0"/>
            <a:r>
              <a:rPr lang="de-CH" b="1" dirty="0"/>
              <a:t>Kommentar-</a:t>
            </a:r>
            <a:r>
              <a:rPr lang="de-CH" b="1" dirty="0" err="1"/>
              <a:t>Baiting</a:t>
            </a:r>
            <a:br>
              <a:rPr lang="de-CH" dirty="0"/>
            </a:br>
            <a:r>
              <a:rPr lang="de-CH" dirty="0"/>
              <a:t>Themen emotional aufladen, um den Nutzer zu einem Kommentar zu bewegen. Dient nicht dem Diskurs sondern nur dazu auf der Plattform zu halten.</a:t>
            </a:r>
          </a:p>
          <a:p>
            <a:pPr lvl="0"/>
            <a:endParaRPr lang="de-CH" dirty="0"/>
          </a:p>
          <a:p>
            <a:pPr lvl="0"/>
            <a:r>
              <a:rPr lang="de-CH" b="1" dirty="0"/>
              <a:t>Kleine Häppchen - Chips</a:t>
            </a:r>
            <a:br>
              <a:rPr lang="de-CH" b="1" dirty="0"/>
            </a:br>
            <a:r>
              <a:rPr lang="de-CH" dirty="0"/>
              <a:t>Wie Chips kann man kurze News ganz schnell ‘verdauen’ und solange die «Tüte voll ist» (siehe oben «Scrolling») greift man weiter zu.</a:t>
            </a:r>
          </a:p>
        </p:txBody>
      </p:sp>
      <p:sp>
        <p:nvSpPr>
          <p:cNvPr id="4" name="Slide Number Placeholder 3">
            <a:extLst>
              <a:ext uri="{FF2B5EF4-FFF2-40B4-BE49-F238E27FC236}">
                <a16:creationId xmlns:a16="http://schemas.microsoft.com/office/drawing/2014/main" id="{16F9DAD8-EB13-2B6D-25EF-0434279548E3}"/>
              </a:ext>
            </a:extLst>
          </p:cNvPr>
          <p:cNvSpPr>
            <a:spLocks noGrp="1"/>
          </p:cNvSpPr>
          <p:nvPr>
            <p:ph type="sldNum" sz="quarter" idx="12"/>
          </p:nvPr>
        </p:nvSpPr>
        <p:spPr/>
        <p:txBody>
          <a:bodyPr/>
          <a:lstStyle/>
          <a:p>
            <a:fld id="{5A33CB2A-1702-4C1D-9CC4-8D472D39F19E}" type="slidenum">
              <a:rPr lang="en-US" smtClean="0"/>
              <a:t>7</a:t>
            </a:fld>
            <a:endParaRPr lang="en-US"/>
          </a:p>
        </p:txBody>
      </p:sp>
      <p:pic>
        <p:nvPicPr>
          <p:cNvPr id="7" name="Picture 6" descr="A screenshot of a news article&#10;&#10;AI-generated content may be incorrect.">
            <a:extLst>
              <a:ext uri="{FF2B5EF4-FFF2-40B4-BE49-F238E27FC236}">
                <a16:creationId xmlns:a16="http://schemas.microsoft.com/office/drawing/2014/main" id="{2D063C83-AD26-0C68-4BE6-9BFB619795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255657" y="794730"/>
            <a:ext cx="2516365" cy="3073749"/>
          </a:xfrm>
          <a:prstGeom prst="rect">
            <a:avLst/>
          </a:prstGeom>
        </p:spPr>
      </p:pic>
      <p:pic>
        <p:nvPicPr>
          <p:cNvPr id="9" name="Picture 8" descr="A child holding a cell phone&#10;&#10;AI-generated content may be incorrect.">
            <a:extLst>
              <a:ext uri="{FF2B5EF4-FFF2-40B4-BE49-F238E27FC236}">
                <a16:creationId xmlns:a16="http://schemas.microsoft.com/office/drawing/2014/main" id="{82382EAC-EE28-F9B6-8466-88B6031B1A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728992" y="1952171"/>
            <a:ext cx="2946909" cy="3344051"/>
          </a:xfrm>
          <a:prstGeom prst="rect">
            <a:avLst/>
          </a:prstGeom>
        </p:spPr>
      </p:pic>
      <p:pic>
        <p:nvPicPr>
          <p:cNvPr id="11" name="Picture 10" descr="Cornucopia with potato chips spilling out of it&#10;&#10;AI-generated content may be incorrect.">
            <a:extLst>
              <a:ext uri="{FF2B5EF4-FFF2-40B4-BE49-F238E27FC236}">
                <a16:creationId xmlns:a16="http://schemas.microsoft.com/office/drawing/2014/main" id="{8CD318F0-B6EE-80AE-8C07-7C7EF538ABA8}"/>
              </a:ext>
            </a:extLst>
          </p:cNvPr>
          <p:cNvPicPr>
            <a:picLocks noChangeAspect="1"/>
          </p:cNvPicPr>
          <p:nvPr/>
        </p:nvPicPr>
        <p:blipFill>
          <a:blip r:embed="rId4"/>
          <a:stretch>
            <a:fillRect/>
          </a:stretch>
        </p:blipFill>
        <p:spPr>
          <a:xfrm rot="18547109">
            <a:off x="6294584" y="2867669"/>
            <a:ext cx="3238072" cy="4857108"/>
          </a:xfrm>
          <a:prstGeom prst="rect">
            <a:avLst/>
          </a:prstGeom>
        </p:spPr>
      </p:pic>
    </p:spTree>
    <p:extLst>
      <p:ext uri="{BB962C8B-B14F-4D97-AF65-F5344CB8AC3E}">
        <p14:creationId xmlns:p14="http://schemas.microsoft.com/office/powerpoint/2010/main" val="2200783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8D08-6933-2DB6-29D4-55A181F77B42}"/>
              </a:ext>
            </a:extLst>
          </p:cNvPr>
          <p:cNvSpPr>
            <a:spLocks noGrp="1"/>
          </p:cNvSpPr>
          <p:nvPr>
            <p:ph type="title"/>
          </p:nvPr>
        </p:nvSpPr>
        <p:spPr/>
        <p:txBody>
          <a:bodyPr/>
          <a:lstStyle/>
          <a:p>
            <a:r>
              <a:rPr lang="en-US" dirty="0"/>
              <a:t>Was </a:t>
            </a:r>
            <a:r>
              <a:rPr lang="en-US" dirty="0" err="1"/>
              <a:t>bewirkt</a:t>
            </a:r>
            <a:r>
              <a:rPr lang="en-US" dirty="0"/>
              <a:t> es </a:t>
            </a:r>
            <a:r>
              <a:rPr lang="en-US" dirty="0" err="1"/>
              <a:t>bei</a:t>
            </a:r>
            <a:r>
              <a:rPr lang="en-US" dirty="0"/>
              <a:t> </a:t>
            </a:r>
            <a:r>
              <a:rPr lang="en-US" dirty="0" err="1"/>
              <a:t>uns</a:t>
            </a:r>
            <a:r>
              <a:rPr lang="en-US" dirty="0"/>
              <a:t>?</a:t>
            </a:r>
            <a:endParaRPr lang="de-CH" dirty="0"/>
          </a:p>
        </p:txBody>
      </p:sp>
      <p:sp>
        <p:nvSpPr>
          <p:cNvPr id="3" name="Content Placeholder 2">
            <a:extLst>
              <a:ext uri="{FF2B5EF4-FFF2-40B4-BE49-F238E27FC236}">
                <a16:creationId xmlns:a16="http://schemas.microsoft.com/office/drawing/2014/main" id="{FF5B2E09-F805-0016-2681-B6470FE35577}"/>
              </a:ext>
            </a:extLst>
          </p:cNvPr>
          <p:cNvSpPr>
            <a:spLocks noGrp="1"/>
          </p:cNvSpPr>
          <p:nvPr>
            <p:ph idx="1"/>
          </p:nvPr>
        </p:nvSpPr>
        <p:spPr>
          <a:xfrm>
            <a:off x="516098" y="1093305"/>
            <a:ext cx="3221331" cy="5220684"/>
          </a:xfrm>
        </p:spPr>
        <p:txBody>
          <a:bodyPr/>
          <a:lstStyle/>
          <a:p>
            <a:r>
              <a:rPr lang="de-CH" dirty="0"/>
              <a:t>Gefühle der …</a:t>
            </a:r>
          </a:p>
          <a:p>
            <a:endParaRPr lang="de-CH" dirty="0"/>
          </a:p>
          <a:p>
            <a:r>
              <a:rPr lang="de-CH" dirty="0"/>
              <a:t>… Sinnlosigkeit</a:t>
            </a:r>
          </a:p>
          <a:p>
            <a:endParaRPr lang="de-CH" dirty="0"/>
          </a:p>
          <a:p>
            <a:r>
              <a:rPr lang="de-CH" dirty="0"/>
              <a:t>… Überforderung</a:t>
            </a:r>
          </a:p>
          <a:p>
            <a:endParaRPr lang="de-CH" dirty="0"/>
          </a:p>
          <a:p>
            <a:r>
              <a:rPr lang="de-CH" dirty="0"/>
              <a:t>… Verschwendung von Zeit</a:t>
            </a:r>
          </a:p>
          <a:p>
            <a:endParaRPr lang="de-CH" dirty="0"/>
          </a:p>
          <a:p>
            <a:r>
              <a:rPr lang="de-CH" dirty="0"/>
              <a:t>… Leere</a:t>
            </a:r>
          </a:p>
          <a:p>
            <a:endParaRPr lang="de-CH" dirty="0"/>
          </a:p>
        </p:txBody>
      </p:sp>
      <p:sp>
        <p:nvSpPr>
          <p:cNvPr id="4" name="Slide Number Placeholder 3">
            <a:extLst>
              <a:ext uri="{FF2B5EF4-FFF2-40B4-BE49-F238E27FC236}">
                <a16:creationId xmlns:a16="http://schemas.microsoft.com/office/drawing/2014/main" id="{2E46B4A6-49F1-6002-4692-D49D972DB263}"/>
              </a:ext>
            </a:extLst>
          </p:cNvPr>
          <p:cNvSpPr>
            <a:spLocks noGrp="1"/>
          </p:cNvSpPr>
          <p:nvPr>
            <p:ph type="sldNum" sz="quarter" idx="12"/>
          </p:nvPr>
        </p:nvSpPr>
        <p:spPr/>
        <p:txBody>
          <a:bodyPr/>
          <a:lstStyle/>
          <a:p>
            <a:fld id="{5A33CB2A-1702-4C1D-9CC4-8D472D39F19E}" type="slidenum">
              <a:rPr lang="en-US" smtClean="0"/>
              <a:t>8</a:t>
            </a:fld>
            <a:endParaRPr lang="en-US"/>
          </a:p>
        </p:txBody>
      </p:sp>
      <p:pic>
        <p:nvPicPr>
          <p:cNvPr id="6" name="Picture 5" descr="A wooden doll pushing a ball&#10;&#10;AI-generated content may be incorrect.">
            <a:extLst>
              <a:ext uri="{FF2B5EF4-FFF2-40B4-BE49-F238E27FC236}">
                <a16:creationId xmlns:a16="http://schemas.microsoft.com/office/drawing/2014/main" id="{C1994032-61C8-746F-F13F-5DCB3EBC529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53712" y="169739"/>
            <a:ext cx="3973432" cy="3181343"/>
          </a:xfrm>
          <a:prstGeom prst="rect">
            <a:avLst/>
          </a:prstGeom>
        </p:spPr>
      </p:pic>
      <p:pic>
        <p:nvPicPr>
          <p:cNvPr id="8" name="Picture 7" descr="A red person with yellow lightnings and symbols&#10;&#10;AI-generated content may be incorrect.">
            <a:extLst>
              <a:ext uri="{FF2B5EF4-FFF2-40B4-BE49-F238E27FC236}">
                <a16:creationId xmlns:a16="http://schemas.microsoft.com/office/drawing/2014/main" id="{1F080C3F-AF0F-E4E5-7EA5-2A327FD17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0910" y="2284876"/>
            <a:ext cx="3956795" cy="2837542"/>
          </a:xfrm>
          <a:prstGeom prst="rect">
            <a:avLst/>
          </a:prstGeom>
        </p:spPr>
      </p:pic>
      <p:pic>
        <p:nvPicPr>
          <p:cNvPr id="10" name="Picture 9" descr="A cartoon of a person with a battery&#10;&#10;AI-generated content may be incorrect.">
            <a:extLst>
              <a:ext uri="{FF2B5EF4-FFF2-40B4-BE49-F238E27FC236}">
                <a16:creationId xmlns:a16="http://schemas.microsoft.com/office/drawing/2014/main" id="{9DFB6FDE-1DBA-7270-B43A-DB7ABFF32D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553712" y="3551080"/>
            <a:ext cx="2941598" cy="3063217"/>
          </a:xfrm>
          <a:prstGeom prst="rect">
            <a:avLst/>
          </a:prstGeom>
        </p:spPr>
      </p:pic>
    </p:spTree>
    <p:extLst>
      <p:ext uri="{BB962C8B-B14F-4D97-AF65-F5344CB8AC3E}">
        <p14:creationId xmlns:p14="http://schemas.microsoft.com/office/powerpoint/2010/main" val="252323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lorful speech bubbles with white text&#10;&#10;AI-generated content may be incorrect.">
            <a:extLst>
              <a:ext uri="{FF2B5EF4-FFF2-40B4-BE49-F238E27FC236}">
                <a16:creationId xmlns:a16="http://schemas.microsoft.com/office/drawing/2014/main" id="{D8125B0A-159B-84E2-8C61-64791B915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7050" y="3675792"/>
            <a:ext cx="2515507" cy="1579179"/>
          </a:xfrm>
          <a:prstGeom prst="rect">
            <a:avLst/>
          </a:prstGeom>
        </p:spPr>
      </p:pic>
      <p:sp>
        <p:nvSpPr>
          <p:cNvPr id="2" name="Title 1">
            <a:extLst>
              <a:ext uri="{FF2B5EF4-FFF2-40B4-BE49-F238E27FC236}">
                <a16:creationId xmlns:a16="http://schemas.microsoft.com/office/drawing/2014/main" id="{3A7BFF2D-3CA1-6F24-B289-3A2B25E00594}"/>
              </a:ext>
            </a:extLst>
          </p:cNvPr>
          <p:cNvSpPr>
            <a:spLocks noGrp="1"/>
          </p:cNvSpPr>
          <p:nvPr>
            <p:ph type="title"/>
          </p:nvPr>
        </p:nvSpPr>
        <p:spPr/>
        <p:txBody>
          <a:bodyPr/>
          <a:lstStyle/>
          <a:p>
            <a:r>
              <a:rPr lang="en-US" dirty="0"/>
              <a:t>Wie </a:t>
            </a:r>
            <a:r>
              <a:rPr lang="en-US" dirty="0" err="1"/>
              <a:t>reduzieren</a:t>
            </a:r>
            <a:r>
              <a:rPr lang="en-US" dirty="0"/>
              <a:t> </a:t>
            </a:r>
            <a:r>
              <a:rPr lang="en-US" dirty="0" err="1"/>
              <a:t>wir</a:t>
            </a:r>
            <a:r>
              <a:rPr lang="en-US" dirty="0"/>
              <a:t>?</a:t>
            </a:r>
            <a:endParaRPr lang="de-CH" dirty="0"/>
          </a:p>
        </p:txBody>
      </p:sp>
      <p:sp>
        <p:nvSpPr>
          <p:cNvPr id="3" name="Content Placeholder 2">
            <a:extLst>
              <a:ext uri="{FF2B5EF4-FFF2-40B4-BE49-F238E27FC236}">
                <a16:creationId xmlns:a16="http://schemas.microsoft.com/office/drawing/2014/main" id="{22D6A80E-97D2-62AF-8B0F-B16613957726}"/>
              </a:ext>
            </a:extLst>
          </p:cNvPr>
          <p:cNvSpPr>
            <a:spLocks noGrp="1"/>
          </p:cNvSpPr>
          <p:nvPr>
            <p:ph idx="1"/>
          </p:nvPr>
        </p:nvSpPr>
        <p:spPr>
          <a:xfrm>
            <a:off x="516098" y="1093305"/>
            <a:ext cx="11159803" cy="540687"/>
          </a:xfrm>
          <a:solidFill>
            <a:schemeClr val="accent3"/>
          </a:solidFill>
        </p:spPr>
        <p:txBody>
          <a:bodyPr/>
          <a:lstStyle/>
          <a:p>
            <a:pPr>
              <a:lnSpc>
                <a:spcPct val="150000"/>
              </a:lnSpc>
            </a:pPr>
            <a:r>
              <a:rPr lang="en-US" sz="2000" b="1" dirty="0" err="1">
                <a:solidFill>
                  <a:srgbClr val="FFFF00"/>
                </a:solidFill>
              </a:rPr>
              <a:t>Uns</a:t>
            </a:r>
            <a:r>
              <a:rPr lang="en-US" sz="2000" b="1" dirty="0">
                <a:solidFill>
                  <a:srgbClr val="FFFF00"/>
                </a:solidFill>
              </a:rPr>
              <a:t> </a:t>
            </a:r>
            <a:r>
              <a:rPr lang="en-US" sz="2000" b="1" dirty="0" err="1">
                <a:solidFill>
                  <a:srgbClr val="FFFF00"/>
                </a:solidFill>
              </a:rPr>
              <a:t>überlastende</a:t>
            </a:r>
            <a:r>
              <a:rPr lang="en-US" sz="2000" b="1" dirty="0">
                <a:solidFill>
                  <a:srgbClr val="FFFF00"/>
                </a:solidFill>
              </a:rPr>
              <a:t> News-</a:t>
            </a:r>
            <a:r>
              <a:rPr lang="en-US" sz="2000" b="1" dirty="0" err="1">
                <a:solidFill>
                  <a:srgbClr val="FFFF00"/>
                </a:solidFill>
              </a:rPr>
              <a:t>Quellen</a:t>
            </a:r>
            <a:r>
              <a:rPr lang="en-US" sz="2000" b="1" dirty="0">
                <a:solidFill>
                  <a:srgbClr val="FFFF00"/>
                </a:solidFill>
              </a:rPr>
              <a:t> </a:t>
            </a:r>
            <a:r>
              <a:rPr lang="en-US" sz="2000" b="1" dirty="0" err="1">
                <a:solidFill>
                  <a:srgbClr val="FFFF00"/>
                </a:solidFill>
              </a:rPr>
              <a:t>entdecken</a:t>
            </a:r>
            <a:r>
              <a:rPr lang="en-US" sz="2000" b="1" dirty="0">
                <a:solidFill>
                  <a:srgbClr val="FFFF00"/>
                </a:solidFill>
              </a:rPr>
              <a:t> und </a:t>
            </a:r>
            <a:r>
              <a:rPr lang="en-US" sz="2000" b="1" dirty="0" err="1">
                <a:solidFill>
                  <a:srgbClr val="FFFF00"/>
                </a:solidFill>
              </a:rPr>
              <a:t>schliessen</a:t>
            </a:r>
            <a:endParaRPr lang="de-CH" sz="2000" b="1" dirty="0">
              <a:solidFill>
                <a:srgbClr val="FFFF00"/>
              </a:solidFill>
            </a:endParaRPr>
          </a:p>
        </p:txBody>
      </p:sp>
      <p:sp>
        <p:nvSpPr>
          <p:cNvPr id="4" name="Slide Number Placeholder 3">
            <a:extLst>
              <a:ext uri="{FF2B5EF4-FFF2-40B4-BE49-F238E27FC236}">
                <a16:creationId xmlns:a16="http://schemas.microsoft.com/office/drawing/2014/main" id="{9B3628F4-C1B7-76C4-6C6A-BBE563113417}"/>
              </a:ext>
            </a:extLst>
          </p:cNvPr>
          <p:cNvSpPr>
            <a:spLocks noGrp="1"/>
          </p:cNvSpPr>
          <p:nvPr>
            <p:ph type="sldNum" sz="quarter" idx="12"/>
          </p:nvPr>
        </p:nvSpPr>
        <p:spPr/>
        <p:txBody>
          <a:bodyPr/>
          <a:lstStyle/>
          <a:p>
            <a:fld id="{5A33CB2A-1702-4C1D-9CC4-8D472D39F19E}" type="slidenum">
              <a:rPr lang="en-US" smtClean="0"/>
              <a:t>9</a:t>
            </a:fld>
            <a:endParaRPr lang="en-US"/>
          </a:p>
        </p:txBody>
      </p:sp>
      <p:pic>
        <p:nvPicPr>
          <p:cNvPr id="7" name="Picture 6" descr="A red square with white text&#10;&#10;AI-generated content may be incorrect.">
            <a:extLst>
              <a:ext uri="{FF2B5EF4-FFF2-40B4-BE49-F238E27FC236}">
                <a16:creationId xmlns:a16="http://schemas.microsoft.com/office/drawing/2014/main" id="{83BD69B5-5D7B-F8C0-8876-0881737D57E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6096" y="2043185"/>
            <a:ext cx="2780145" cy="1167444"/>
          </a:xfrm>
          <a:prstGeom prst="rect">
            <a:avLst/>
          </a:prstGeom>
        </p:spPr>
      </p:pic>
      <p:pic>
        <p:nvPicPr>
          <p:cNvPr id="10" name="Picture 9" descr="A blue circle with a white f in it&#10;&#10;AI-generated content may be incorrect.">
            <a:extLst>
              <a:ext uri="{FF2B5EF4-FFF2-40B4-BE49-F238E27FC236}">
                <a16:creationId xmlns:a16="http://schemas.microsoft.com/office/drawing/2014/main" id="{7DCDDCAE-8C27-72E5-470A-758A1AF5115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101062" y="1964650"/>
            <a:ext cx="1396603" cy="1396603"/>
          </a:xfrm>
          <a:prstGeom prst="rect">
            <a:avLst/>
          </a:prstGeom>
        </p:spPr>
      </p:pic>
      <p:pic>
        <p:nvPicPr>
          <p:cNvPr id="12" name="Picture 11" descr="A black background with a black square&#10;&#10;AI-generated content may be incorrect.">
            <a:extLst>
              <a:ext uri="{FF2B5EF4-FFF2-40B4-BE49-F238E27FC236}">
                <a16:creationId xmlns:a16="http://schemas.microsoft.com/office/drawing/2014/main" id="{9DB5DF8A-6343-B2B6-FF58-3472A00FE5E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645584" y="2010830"/>
            <a:ext cx="4181336" cy="1218468"/>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B159322-35D0-BE2D-8B80-9AC939F4916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248073" y="2043185"/>
            <a:ext cx="1396603" cy="1261598"/>
          </a:xfrm>
          <a:prstGeom prst="rect">
            <a:avLst/>
          </a:prstGeom>
        </p:spPr>
      </p:pic>
      <p:grpSp>
        <p:nvGrpSpPr>
          <p:cNvPr id="20" name="Group 19">
            <a:extLst>
              <a:ext uri="{FF2B5EF4-FFF2-40B4-BE49-F238E27FC236}">
                <a16:creationId xmlns:a16="http://schemas.microsoft.com/office/drawing/2014/main" id="{6CA73461-889F-D0CC-9370-E17E3FBC0DC8}"/>
              </a:ext>
            </a:extLst>
          </p:cNvPr>
          <p:cNvGrpSpPr/>
          <p:nvPr/>
        </p:nvGrpSpPr>
        <p:grpSpPr>
          <a:xfrm>
            <a:off x="1863544" y="3165283"/>
            <a:ext cx="2699220" cy="2870164"/>
            <a:chOff x="4764623" y="3729362"/>
            <a:chExt cx="2152650" cy="2284018"/>
          </a:xfrm>
        </p:grpSpPr>
        <p:pic>
          <p:nvPicPr>
            <p:cNvPr id="16" name="Picture 15" descr="A cartoon of a person with a beard and sunglasses&#10;&#10;AI-generated content may be incorrect.">
              <a:extLst>
                <a:ext uri="{FF2B5EF4-FFF2-40B4-BE49-F238E27FC236}">
                  <a16:creationId xmlns:a16="http://schemas.microsoft.com/office/drawing/2014/main" id="{AC082486-35CC-BD68-4957-2E1D41C0A3D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64623" y="3729362"/>
              <a:ext cx="2152650" cy="2124075"/>
            </a:xfrm>
            <a:prstGeom prst="rect">
              <a:avLst/>
            </a:prstGeom>
          </p:spPr>
        </p:pic>
        <p:sp>
          <p:nvSpPr>
            <p:cNvPr id="5" name="Content Placeholder 2">
              <a:extLst>
                <a:ext uri="{FF2B5EF4-FFF2-40B4-BE49-F238E27FC236}">
                  <a16:creationId xmlns:a16="http://schemas.microsoft.com/office/drawing/2014/main" id="{B216025D-1BEF-1265-3D28-BEE300898900}"/>
                </a:ext>
              </a:extLst>
            </p:cNvPr>
            <p:cNvSpPr txBox="1">
              <a:spLocks/>
            </p:cNvSpPr>
            <p:nvPr/>
          </p:nvSpPr>
          <p:spPr>
            <a:xfrm>
              <a:off x="5233308" y="5628483"/>
              <a:ext cx="1079947" cy="38489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err="1"/>
                <a:t>Influenzer</a:t>
              </a:r>
              <a:endParaRPr lang="en-US" dirty="0"/>
            </a:p>
          </p:txBody>
        </p:sp>
      </p:grpSp>
      <p:pic>
        <p:nvPicPr>
          <p:cNvPr id="29" name="Picture 28">
            <a:extLst>
              <a:ext uri="{FF2B5EF4-FFF2-40B4-BE49-F238E27FC236}">
                <a16:creationId xmlns:a16="http://schemas.microsoft.com/office/drawing/2014/main" id="{636E1696-C183-8462-CC18-0C0227921A87}"/>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116477" y="1800442"/>
            <a:ext cx="1721522" cy="1744865"/>
          </a:xfrm>
          <a:prstGeom prst="rect">
            <a:avLst/>
          </a:prstGeom>
        </p:spPr>
      </p:pic>
      <p:pic>
        <p:nvPicPr>
          <p:cNvPr id="30" name="Picture 29">
            <a:extLst>
              <a:ext uri="{FF2B5EF4-FFF2-40B4-BE49-F238E27FC236}">
                <a16:creationId xmlns:a16="http://schemas.microsoft.com/office/drawing/2014/main" id="{D12670F5-87A9-02B6-DF6B-DB9F832B8BD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061273" y="1790409"/>
            <a:ext cx="1721522" cy="1744865"/>
          </a:xfrm>
          <a:prstGeom prst="rect">
            <a:avLst/>
          </a:prstGeom>
        </p:spPr>
      </p:pic>
      <p:pic>
        <p:nvPicPr>
          <p:cNvPr id="31" name="Picture 30">
            <a:extLst>
              <a:ext uri="{FF2B5EF4-FFF2-40B4-BE49-F238E27FC236}">
                <a16:creationId xmlns:a16="http://schemas.microsoft.com/office/drawing/2014/main" id="{CFD18B6B-6E91-90AE-49D7-706E2C4E65C6}"/>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011832" y="1803320"/>
            <a:ext cx="1721522" cy="1744865"/>
          </a:xfrm>
          <a:prstGeom prst="rect">
            <a:avLst/>
          </a:prstGeom>
        </p:spPr>
      </p:pic>
      <p:pic>
        <p:nvPicPr>
          <p:cNvPr id="32" name="Picture 31">
            <a:extLst>
              <a:ext uri="{FF2B5EF4-FFF2-40B4-BE49-F238E27FC236}">
                <a16:creationId xmlns:a16="http://schemas.microsoft.com/office/drawing/2014/main" id="{84842809-9435-A927-7B78-073AD5DB94A6}"/>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953684" y="1790408"/>
            <a:ext cx="1721522" cy="1744865"/>
          </a:xfrm>
          <a:prstGeom prst="rect">
            <a:avLst/>
          </a:prstGeom>
        </p:spPr>
      </p:pic>
      <p:pic>
        <p:nvPicPr>
          <p:cNvPr id="33" name="Picture 32">
            <a:extLst>
              <a:ext uri="{FF2B5EF4-FFF2-40B4-BE49-F238E27FC236}">
                <a16:creationId xmlns:a16="http://schemas.microsoft.com/office/drawing/2014/main" id="{B3564485-9150-DF40-A3D1-D6DFF924D808}"/>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352393" y="3768590"/>
            <a:ext cx="1721522" cy="1744865"/>
          </a:xfrm>
          <a:prstGeom prst="rect">
            <a:avLst/>
          </a:prstGeom>
        </p:spPr>
      </p:pic>
      <p:pic>
        <p:nvPicPr>
          <p:cNvPr id="34" name="Picture 33">
            <a:extLst>
              <a:ext uri="{FF2B5EF4-FFF2-40B4-BE49-F238E27FC236}">
                <a16:creationId xmlns:a16="http://schemas.microsoft.com/office/drawing/2014/main" id="{9875061A-9D4D-03F4-0C38-D28488B8F77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444097" y="3510106"/>
            <a:ext cx="1721522" cy="1744865"/>
          </a:xfrm>
          <a:prstGeom prst="rect">
            <a:avLst/>
          </a:prstGeom>
        </p:spPr>
      </p:pic>
      <p:sp>
        <p:nvSpPr>
          <p:cNvPr id="11" name="Content Placeholder 2">
            <a:extLst>
              <a:ext uri="{FF2B5EF4-FFF2-40B4-BE49-F238E27FC236}">
                <a16:creationId xmlns:a16="http://schemas.microsoft.com/office/drawing/2014/main" id="{D61CBA7D-8585-B4CB-29DF-441A88259525}"/>
              </a:ext>
            </a:extLst>
          </p:cNvPr>
          <p:cNvSpPr txBox="1">
            <a:spLocks/>
          </p:cNvSpPr>
          <p:nvPr/>
        </p:nvSpPr>
        <p:spPr>
          <a:xfrm>
            <a:off x="516097" y="6035447"/>
            <a:ext cx="11159803" cy="45281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dirty="0"/>
              <a:t>Kleine News-Happen </a:t>
            </a:r>
            <a:r>
              <a:rPr lang="en-US" dirty="0" err="1"/>
              <a:t>sind</a:t>
            </a:r>
            <a:r>
              <a:rPr lang="en-US" dirty="0"/>
              <a:t> für </a:t>
            </a:r>
            <a:r>
              <a:rPr lang="en-US" dirty="0" err="1"/>
              <a:t>unser</a:t>
            </a:r>
            <a:r>
              <a:rPr lang="en-US" dirty="0"/>
              <a:t> Hirn </a:t>
            </a:r>
            <a:r>
              <a:rPr lang="en-US" dirty="0" err="1"/>
              <a:t>wie</a:t>
            </a:r>
            <a:r>
              <a:rPr lang="en-US" dirty="0"/>
              <a:t> Zucker für den Körper – </a:t>
            </a:r>
            <a:r>
              <a:rPr lang="en-US" dirty="0" err="1"/>
              <a:t>ungesund</a:t>
            </a:r>
            <a:r>
              <a:rPr lang="en-US" dirty="0"/>
              <a:t>!</a:t>
            </a:r>
            <a:endParaRPr lang="de-CH" dirty="0"/>
          </a:p>
        </p:txBody>
      </p:sp>
      <p:sp>
        <p:nvSpPr>
          <p:cNvPr id="13" name="Speech Bubble: Rectangle with Corners Rounded 12">
            <a:extLst>
              <a:ext uri="{FF2B5EF4-FFF2-40B4-BE49-F238E27FC236}">
                <a16:creationId xmlns:a16="http://schemas.microsoft.com/office/drawing/2014/main" id="{8B4DE848-4C1E-3341-C6F1-B1A25A36D0C6}"/>
              </a:ext>
            </a:extLst>
          </p:cNvPr>
          <p:cNvSpPr/>
          <p:nvPr/>
        </p:nvSpPr>
        <p:spPr>
          <a:xfrm>
            <a:off x="9463314" y="4049486"/>
            <a:ext cx="2523381" cy="1915885"/>
          </a:xfrm>
          <a:prstGeom prst="wedgeRoundRectCallout">
            <a:avLst>
              <a:gd name="adj1" fmla="val -75764"/>
              <a:gd name="adj2" fmla="val -45833"/>
              <a:gd name="adj3" fmla="val 16667"/>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dirty="0" err="1"/>
              <a:t>Daumenregel</a:t>
            </a:r>
            <a:r>
              <a:rPr lang="en-US" dirty="0"/>
              <a:t> 👍</a:t>
            </a:r>
          </a:p>
          <a:p>
            <a:pPr algn="ctr"/>
            <a:r>
              <a:rPr lang="en-US" dirty="0"/>
              <a:t>Ich </a:t>
            </a:r>
            <a:r>
              <a:rPr lang="en-US" dirty="0" err="1"/>
              <a:t>lasse</a:t>
            </a:r>
            <a:r>
              <a:rPr lang="en-US" dirty="0"/>
              <a:t> </a:t>
            </a:r>
            <a:r>
              <a:rPr lang="en-US" dirty="0" err="1"/>
              <a:t>nur</a:t>
            </a:r>
            <a:r>
              <a:rPr lang="en-US" dirty="0"/>
              <a:t> die </a:t>
            </a:r>
            <a:r>
              <a:rPr lang="en-US" dirty="0" err="1"/>
              <a:t>Quellen</a:t>
            </a:r>
            <a:r>
              <a:rPr lang="en-US" dirty="0"/>
              <a:t> </a:t>
            </a:r>
            <a:r>
              <a:rPr lang="en-US" dirty="0" err="1"/>
              <a:t>zu</a:t>
            </a:r>
            <a:r>
              <a:rPr lang="en-US" dirty="0"/>
              <a:t>, die mir Wissen </a:t>
            </a:r>
            <a:r>
              <a:rPr lang="en-US" dirty="0" err="1"/>
              <a:t>oder</a:t>
            </a:r>
            <a:r>
              <a:rPr lang="en-US" dirty="0"/>
              <a:t> Ideen </a:t>
            </a:r>
            <a:r>
              <a:rPr lang="en-US" dirty="0" err="1"/>
              <a:t>bringen</a:t>
            </a:r>
            <a:r>
              <a:rPr lang="en-US" dirty="0"/>
              <a:t> </a:t>
            </a:r>
            <a:r>
              <a:rPr lang="en-US" dirty="0" err="1"/>
              <a:t>oder</a:t>
            </a:r>
            <a:r>
              <a:rPr lang="en-US" dirty="0"/>
              <a:t> </a:t>
            </a:r>
            <a:r>
              <a:rPr lang="en-US" dirty="0" err="1"/>
              <a:t>eine</a:t>
            </a:r>
            <a:r>
              <a:rPr lang="en-US" dirty="0"/>
              <a:t> </a:t>
            </a:r>
            <a:r>
              <a:rPr lang="en-US" dirty="0" err="1"/>
              <a:t>Handlung</a:t>
            </a:r>
            <a:r>
              <a:rPr lang="en-US" dirty="0"/>
              <a:t> </a:t>
            </a:r>
            <a:r>
              <a:rPr lang="en-US" dirty="0" err="1"/>
              <a:t>auslösen</a:t>
            </a:r>
            <a:r>
              <a:rPr lang="en-US" dirty="0"/>
              <a:t>.</a:t>
            </a:r>
            <a:endParaRPr lang="de-CH" dirty="0"/>
          </a:p>
        </p:txBody>
      </p:sp>
    </p:spTree>
    <p:extLst>
      <p:ext uri="{BB962C8B-B14F-4D97-AF65-F5344CB8AC3E}">
        <p14:creationId xmlns:p14="http://schemas.microsoft.com/office/powerpoint/2010/main" val="140509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32"/>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33"/>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3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SwellVTI">
  <a:themeElements>
    <a:clrScheme name="AnalogousFromRegularSeedRightStep">
      <a:dk1>
        <a:srgbClr val="000000"/>
      </a:dk1>
      <a:lt1>
        <a:srgbClr val="FFFFFF"/>
      </a:lt1>
      <a:dk2>
        <a:srgbClr val="412724"/>
      </a:dk2>
      <a:lt2>
        <a:srgbClr val="E2E8E4"/>
      </a:lt2>
      <a:accent1>
        <a:srgbClr val="D739AE"/>
      </a:accent1>
      <a:accent2>
        <a:srgbClr val="C5275A"/>
      </a:accent2>
      <a:accent3>
        <a:srgbClr val="D74839"/>
      </a:accent3>
      <a:accent4>
        <a:srgbClr val="C57827"/>
      </a:accent4>
      <a:accent5>
        <a:srgbClr val="B0A72F"/>
      </a:accent5>
      <a:accent6>
        <a:srgbClr val="81B223"/>
      </a:accent6>
      <a:hlink>
        <a:srgbClr val="31944B"/>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9d258917-277f-42cd-a3cd-14c4e9ee58bc}" enabled="1" method="Standard" siteId="{38ae3bcd-9579-4fd4-adda-b42e1495d55a}" contentBits="0" removed="0"/>
</clbl:labelList>
</file>

<file path=docProps/app.xml><?xml version="1.0" encoding="utf-8"?>
<Properties xmlns="http://schemas.openxmlformats.org/officeDocument/2006/extended-properties" xmlns:vt="http://schemas.openxmlformats.org/officeDocument/2006/docPropsVTypes">
  <TotalTime>0</TotalTime>
  <Words>3521</Words>
  <Application>Microsoft Office PowerPoint</Application>
  <PresentationFormat>Widescreen</PresentationFormat>
  <Paragraphs>461</Paragraphs>
  <Slides>56</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4" baseType="lpstr">
      <vt:lpstr>Aptos</vt:lpstr>
      <vt:lpstr>Arial</vt:lpstr>
      <vt:lpstr>Goudy Stout</vt:lpstr>
      <vt:lpstr>inherit</vt:lpstr>
      <vt:lpstr>Neue Haas Grotesk Text Pro</vt:lpstr>
      <vt:lpstr>Wingdings</vt:lpstr>
      <vt:lpstr>SwellVTI</vt:lpstr>
      <vt:lpstr>Acrobat Document</vt:lpstr>
      <vt:lpstr>Willkommen zur </vt:lpstr>
      <vt:lpstr>PowerPoint Presentation</vt:lpstr>
      <vt:lpstr>Der Wahnsinn</vt:lpstr>
      <vt:lpstr>Was steckt dahinter?</vt:lpstr>
      <vt:lpstr>Dark Patterns – was ist das?</vt:lpstr>
      <vt:lpstr>Beispiele für Dark Patterns – Teil 1</vt:lpstr>
      <vt:lpstr>Beispiele für Dark Patterns – Teil 2</vt:lpstr>
      <vt:lpstr>Was bewirkt es bei uns?</vt:lpstr>
      <vt:lpstr>Wie reduzieren wir?</vt:lpstr>
      <vt:lpstr>Wie wählen wir für die Zukunft?</vt:lpstr>
      <vt:lpstr>Medienqualitätsrating 2022</vt:lpstr>
      <vt:lpstr>PowerPoint Presentation</vt:lpstr>
      <vt:lpstr> IDEM – Im Dienste Eines Mitmenschen Freiwilligendienst IDEM - Im Dienste eines Mitmenschen  </vt:lpstr>
      <vt:lpstr>IDEM – Im Dienste Eines Mitmenschen </vt:lpstr>
      <vt:lpstr>PowerPoint Presentation</vt:lpstr>
      <vt:lpstr>PowerPoint Presentation</vt:lpstr>
      <vt:lpstr>PowerPoint Presentation</vt:lpstr>
      <vt:lpstr>Termine 2025 Health Ostschweiz</vt:lpstr>
      <vt:lpstr>PowerPoint Presentation</vt:lpstr>
      <vt:lpstr>PowerPoint Presentation</vt:lpstr>
      <vt:lpstr>Was sind Blue Zones?</vt:lpstr>
      <vt:lpstr>Wo sollen sie sein?</vt:lpstr>
      <vt:lpstr>Und? Ist was dran?</vt:lpstr>
      <vt:lpstr>PowerPoint Presentation</vt:lpstr>
      <vt:lpstr>PowerPoint Presentation</vt:lpstr>
      <vt:lpstr>Wie alles begann</vt:lpstr>
      <vt:lpstr>Vor einem Jahr war es noch einfach</vt:lpstr>
      <vt:lpstr>Der grosse Test – erkennst Du KI heute?</vt:lpstr>
      <vt:lpstr>ACHTUNG</vt:lpstr>
      <vt:lpstr>Pause</vt:lpstr>
      <vt:lpstr>PowerPoint Presentation</vt:lpstr>
      <vt:lpstr>PowerPoint Presentation</vt:lpstr>
      <vt:lpstr>PowerPoint Presentation</vt:lpstr>
      <vt:lpstr>PowerPoint Presentation</vt:lpstr>
      <vt:lpstr>PowerPoint Presentation</vt:lpstr>
      <vt:lpstr>Quelle</vt:lpstr>
      <vt:lpstr>Wie formuliere ich meinen Bild-Wunsch?</vt:lpstr>
      <vt:lpstr>Unser Prompt</vt:lpstr>
      <vt:lpstr>Das kam dabei heraus</vt:lpstr>
      <vt:lpstr>Vorschau</vt:lpstr>
      <vt:lpstr>PowerPoint Presentation</vt:lpstr>
      <vt:lpstr>Experiment – Teil 1</vt:lpstr>
      <vt:lpstr>Experiment – Teil 2</vt:lpstr>
      <vt:lpstr>Ergebnis?</vt:lpstr>
      <vt:lpstr>Konsequenz mit einer gute und einer schlechten Nachricht</vt:lpstr>
      <vt:lpstr>PowerPoint Presentation</vt:lpstr>
      <vt:lpstr>Harley Davidson am Ende?</vt:lpstr>
      <vt:lpstr>Gedankenkontrolle à la Star Wars funktioniert</vt:lpstr>
      <vt:lpstr>Beton aus Urin </vt:lpstr>
      <vt:lpstr>93+ Penisse auf dem Teppich von Bayeux</vt:lpstr>
      <vt:lpstr>Mathematischer Erotikfilm</vt:lpstr>
      <vt:lpstr>Quellen</vt:lpstr>
      <vt:lpstr>Quellen</vt:lpstr>
      <vt:lpstr>Quellen</vt:lpstr>
      <vt:lpstr>Vorschau Juni</vt:lpstr>
      <vt:lpstr>Bitte gebt uns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Künstliche Intelligenz</dc:title>
  <dc:creator>Michael Denzlein</dc:creator>
  <cp:lastModifiedBy>Michael Denzlein</cp:lastModifiedBy>
  <cp:revision>50</cp:revision>
  <dcterms:created xsi:type="dcterms:W3CDTF">2024-05-20T08:56:39Z</dcterms:created>
  <dcterms:modified xsi:type="dcterms:W3CDTF">2025-05-21T20:02:38Z</dcterms:modified>
</cp:coreProperties>
</file>